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handoutMasterIdLst>
    <p:handoutMasterId r:id="rId20"/>
  </p:handoutMasterIdLst>
  <p:sldIdLst>
    <p:sldId id="256" r:id="rId3"/>
    <p:sldId id="277" r:id="rId4"/>
    <p:sldId id="258" r:id="rId5"/>
    <p:sldId id="259" r:id="rId6"/>
    <p:sldId id="260" r:id="rId7"/>
    <p:sldId id="278" r:id="rId8"/>
    <p:sldId id="279" r:id="rId9"/>
    <p:sldId id="280" r:id="rId10"/>
    <p:sldId id="281" r:id="rId11"/>
    <p:sldId id="265" r:id="rId12"/>
    <p:sldId id="266" r:id="rId13"/>
    <p:sldId id="287" r:id="rId14"/>
    <p:sldId id="282" r:id="rId15"/>
    <p:sldId id="283" r:id="rId17"/>
    <p:sldId id="284" r:id="rId18"/>
    <p:sldId id="286" r:id="rId19"/>
  </p:sldIdLst>
  <p:sldSz cx="9601200" cy="128016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handoutMaster" Target="handoutMasters/handoutMaster1.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notesMaster" Target="notesMasters/notesMaster1.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8.emf"/></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0.emf"/><Relationship Id="rId1" Type="http://schemas.openxmlformats.org/officeDocument/2006/relationships/image" Target="../media/image19.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1.emf"/></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hemeOverride" Target="../theme/themeOverride1.xml"/><Relationship Id="rId1" Type="http://schemas.openxmlformats.org/officeDocument/2006/relationships/image" Target="../media/image5.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21600000">
            <a:off x="0" y="8317649"/>
            <a:ext cx="9601200" cy="4483950"/>
            <a:chOff x="0" y="0"/>
            <a:chExt cx="9601200" cy="4483950"/>
          </a:xfrm>
        </p:grpSpPr>
        <p:pic>
          <p:nvPicPr>
            <p:cNvPr id="3" name="picture 2"/>
            <p:cNvPicPr>
              <a:picLocks noChangeAspect="1"/>
            </p:cNvPicPr>
            <p:nvPr/>
          </p:nvPicPr>
          <p:blipFill>
            <a:blip r:embed="rId1"/>
            <a:stretch>
              <a:fillRect/>
            </a:stretch>
          </p:blipFill>
          <p:spPr>
            <a:xfrm rot="21600000">
              <a:off x="0" y="0"/>
              <a:ext cx="9601200" cy="4483950"/>
            </a:xfrm>
            <a:prstGeom prst="rect">
              <a:avLst/>
            </a:prstGeom>
          </p:spPr>
        </p:pic>
        <p:sp>
          <p:nvSpPr>
            <p:cNvPr id="4" name="textbox 4"/>
            <p:cNvSpPr/>
            <p:nvPr/>
          </p:nvSpPr>
          <p:spPr>
            <a:xfrm>
              <a:off x="-12700" y="-12700"/>
              <a:ext cx="9626600" cy="4509770"/>
            </a:xfrm>
            <a:prstGeom prst="rect">
              <a:avLst/>
            </a:prstGeom>
            <a:noFill/>
            <a:ln w="0" cap="flat">
              <a:noFill/>
              <a:prstDash val="solid"/>
              <a:miter lim="0"/>
            </a:ln>
          </p:spPr>
          <p:txBody>
            <a:bodyPr vert="horz" wrap="square" lIns="0" tIns="0" rIns="0" bIns="0"/>
            <a:lstStyle/>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5967095" indent="-130175" algn="l" rtl="0" eaLnBrk="0">
                <a:lnSpc>
                  <a:spcPct val="97000"/>
                </a:lnSpc>
              </a:pPr>
              <a:r>
                <a:rPr sz="27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白金会员内参报告</a:t>
              </a:r>
              <a:r>
                <a:rPr sz="27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2026年</a:t>
              </a:r>
              <a:r>
                <a:rPr sz="2700" kern="0" spc="1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27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第</a:t>
              </a:r>
              <a:r>
                <a:rPr sz="2700" kern="0" spc="2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lang="en-US" sz="2700" kern="0" spc="2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7</a:t>
              </a:r>
              <a:r>
                <a:rPr sz="2700" kern="0" spc="2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27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期</a:t>
              </a:r>
              <a:endParaRPr sz="2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6000"/>
                </a:lnSpc>
              </a:pPr>
              <a:endParaRPr sz="1000" dirty="0">
                <a:latin typeface="Arial" panose="020B0604020202020204"/>
                <a:ea typeface="Arial" panose="020B0604020202020204"/>
                <a:cs typeface="Arial" panose="020B0604020202020204"/>
              </a:endParaRPr>
            </a:p>
            <a:p>
              <a:pPr algn="l" rtl="0" eaLnBrk="0">
                <a:lnSpc>
                  <a:spcPct val="108000"/>
                </a:lnSpc>
              </a:pPr>
              <a:endParaRPr sz="400" dirty="0">
                <a:latin typeface="Arial" panose="020B0604020202020204"/>
                <a:ea typeface="Arial" panose="020B0604020202020204"/>
                <a:cs typeface="Arial" panose="020B0604020202020204"/>
              </a:endParaRPr>
            </a:p>
            <a:p>
              <a:pPr marL="4845050" algn="l" rtl="0" eaLnBrk="0">
                <a:lnSpc>
                  <a:spcPct val="88000"/>
                </a:lnSpc>
                <a:spcBef>
                  <a:spcPts val="0"/>
                </a:spcBef>
              </a:pPr>
              <a:r>
                <a:rPr sz="17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咨询交流:耿志强13526952128</a:t>
              </a:r>
              <a:r>
                <a:rPr sz="17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（微信同号）</a:t>
              </a:r>
              <a:endParaRPr sz="1700" dirty="0">
                <a:latin typeface="宋体" panose="02010600030101010101" pitchFamily="2" charset="-122"/>
                <a:ea typeface="宋体" panose="02010600030101010101" pitchFamily="2" charset="-122"/>
                <a:cs typeface="宋体" panose="02010600030101010101" pitchFamily="2" charset="-122"/>
              </a:endParaRPr>
            </a:p>
          </p:txBody>
        </p:sp>
      </p:grpSp>
      <p:sp>
        <p:nvSpPr>
          <p:cNvPr id="6" name="textbox 6"/>
          <p:cNvSpPr/>
          <p:nvPr/>
        </p:nvSpPr>
        <p:spPr>
          <a:xfrm>
            <a:off x="-12700" y="4522266"/>
            <a:ext cx="8554084" cy="2395854"/>
          </a:xfrm>
          <a:prstGeom prst="rect">
            <a:avLst/>
          </a:prstGeom>
          <a:noFill/>
          <a:ln w="0" cap="flat">
            <a:noFill/>
            <a:prstDash val="solid"/>
            <a:miter lim="0"/>
          </a:ln>
        </p:spPr>
        <p:txBody>
          <a:bodyPr vert="horz" wrap="square" lIns="0" tIns="0" rIns="0" bIns="0"/>
          <a:lstStyle/>
          <a:p>
            <a:pPr algn="l" rtl="0" eaLnBrk="0">
              <a:lnSpc>
                <a:spcPct val="137000"/>
              </a:lnSpc>
            </a:pPr>
            <a:endParaRPr sz="200" dirty="0">
              <a:latin typeface="Arial" panose="020B0604020202020204"/>
              <a:ea typeface="Arial" panose="020B0604020202020204"/>
              <a:cs typeface="Arial" panose="020B0604020202020204"/>
            </a:endParaRPr>
          </a:p>
          <a:p>
            <a:pPr marL="868680" algn="l" rtl="0" eaLnBrk="0">
              <a:lnSpc>
                <a:spcPct val="86000"/>
              </a:lnSpc>
              <a:spcBef>
                <a:spcPts val="0"/>
              </a:spcBef>
              <a:tabLst>
                <a:tab pos="1190625" algn="l"/>
              </a:tabLst>
            </a:pPr>
            <a:r>
              <a:rPr sz="65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6500" b="1"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中国钨市场分析报告</a:t>
            </a:r>
            <a:endParaRPr sz="65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27000"/>
              </a:lnSpc>
            </a:pPr>
            <a:endParaRPr sz="1000" dirty="0">
              <a:latin typeface="Arial" panose="020B0604020202020204"/>
              <a:ea typeface="Arial" panose="020B0604020202020204"/>
              <a:cs typeface="Arial" panose="020B0604020202020204"/>
            </a:endParaRPr>
          </a:p>
          <a:p>
            <a:pPr algn="l" rtl="0" eaLnBrk="0">
              <a:lnSpc>
                <a:spcPct val="128000"/>
              </a:lnSpc>
            </a:pPr>
            <a:endParaRPr sz="1000" dirty="0">
              <a:latin typeface="Arial" panose="020B0604020202020204"/>
              <a:ea typeface="Arial" panose="020B0604020202020204"/>
              <a:cs typeface="Arial" panose="020B0604020202020204"/>
            </a:endParaRPr>
          </a:p>
          <a:p>
            <a:pPr algn="l" rtl="0" eaLnBrk="0">
              <a:lnSpc>
                <a:spcPct val="102000"/>
              </a:lnSpc>
            </a:pPr>
            <a:endParaRPr sz="1600" dirty="0">
              <a:latin typeface="Arial" panose="020B0604020202020204"/>
              <a:ea typeface="Arial" panose="020B0604020202020204"/>
              <a:cs typeface="Arial" panose="020B0604020202020204"/>
            </a:endParaRPr>
          </a:p>
          <a:p>
            <a:pPr marL="2702560" algn="l" rtl="0" eaLnBrk="0">
              <a:lnSpc>
                <a:spcPct val="86000"/>
              </a:lnSpc>
            </a:pPr>
            <a:r>
              <a:rPr sz="6500" b="1" kern="0" spc="-1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(2026年8月)</a:t>
            </a:r>
            <a:endParaRPr sz="6500" dirty="0">
              <a:latin typeface="宋体" panose="02010600030101010101" pitchFamily="2" charset="-122"/>
              <a:ea typeface="宋体" panose="02010600030101010101" pitchFamily="2" charset="-122"/>
              <a:cs typeface="宋体" panose="02010600030101010101" pitchFamily="2" charset="-122"/>
            </a:endParaRPr>
          </a:p>
        </p:txBody>
      </p:sp>
      <p:pic>
        <p:nvPicPr>
          <p:cNvPr id="8" name="picture 8"/>
          <p:cNvPicPr>
            <a:picLocks noChangeAspect="1"/>
          </p:cNvPicPr>
          <p:nvPr/>
        </p:nvPicPr>
        <p:blipFill>
          <a:blip r:embed="rId2"/>
          <a:stretch>
            <a:fillRect/>
          </a:stretch>
        </p:blipFill>
        <p:spPr>
          <a:xfrm rot="21600000">
            <a:off x="0" y="4534966"/>
            <a:ext cx="856488" cy="605942"/>
          </a:xfrm>
          <a:prstGeom prst="rect">
            <a:avLst/>
          </a:prstGeom>
        </p:spPr>
      </p:pic>
      <p:pic>
        <p:nvPicPr>
          <p:cNvPr id="10" name="picture 10"/>
          <p:cNvPicPr>
            <a:picLocks noChangeAspect="1"/>
          </p:cNvPicPr>
          <p:nvPr/>
        </p:nvPicPr>
        <p:blipFill>
          <a:blip r:embed="rId3"/>
          <a:stretch>
            <a:fillRect/>
          </a:stretch>
        </p:blipFill>
        <p:spPr>
          <a:xfrm rot="21600000">
            <a:off x="213359" y="795527"/>
            <a:ext cx="3675888" cy="890016"/>
          </a:xfrm>
          <a:prstGeom prst="rect">
            <a:avLst/>
          </a:prstGeom>
        </p:spPr>
      </p:pic>
      <p:pic>
        <p:nvPicPr>
          <p:cNvPr id="12" name="picture 12"/>
          <p:cNvPicPr>
            <a:picLocks noChangeAspect="1"/>
          </p:cNvPicPr>
          <p:nvPr/>
        </p:nvPicPr>
        <p:blipFill>
          <a:blip r:embed="rId4"/>
          <a:stretch>
            <a:fillRect/>
          </a:stretch>
        </p:blipFill>
        <p:spPr>
          <a:xfrm rot="21600000">
            <a:off x="0" y="2948601"/>
            <a:ext cx="1668779" cy="114977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extbox 86"/>
          <p:cNvSpPr/>
          <p:nvPr/>
        </p:nvSpPr>
        <p:spPr>
          <a:xfrm>
            <a:off x="0" y="5740400"/>
            <a:ext cx="9005570" cy="581660"/>
          </a:xfrm>
          <a:prstGeom prst="rect">
            <a:avLst/>
          </a:prstGeom>
          <a:noFill/>
          <a:ln w="0" cap="flat">
            <a:noFill/>
            <a:prstDash val="solid"/>
            <a:miter lim="0"/>
          </a:ln>
        </p:spPr>
        <p:txBody>
          <a:bodyPr vert="horz" wrap="square" lIns="0" tIns="0" rIns="0" bIns="0"/>
          <a:lstStyle/>
          <a:p>
            <a:pPr algn="just" rtl="0" eaLnBrk="0">
              <a:lnSpc>
                <a:spcPct val="53000"/>
              </a:lnSpc>
            </a:pPr>
            <a:endParaRPr sz="100" dirty="0">
              <a:latin typeface="Arial" panose="020B0604020202020204"/>
              <a:ea typeface="Arial" panose="020B0604020202020204"/>
              <a:cs typeface="Arial" panose="020B0604020202020204"/>
            </a:endParaRPr>
          </a:p>
          <a:p>
            <a:pPr marL="433705" indent="3175" algn="just" rtl="0" eaLnBrk="0">
              <a:lnSpc>
                <a:spcPct val="105000"/>
              </a:lnSpc>
            </a:pPr>
            <a:r>
              <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分析</a:t>
            </a:r>
            <a:r>
              <a:rPr lang="zh-CN"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8月废棒材均价为</a:t>
            </a:r>
            <a:r>
              <a:rPr lang="en-US" altLang="zh-CN"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745-775</a:t>
            </a:r>
            <a:r>
              <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元/公斤,环比</a:t>
            </a:r>
            <a:r>
              <a:rPr lang="zh-CN"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上涨</a:t>
            </a:r>
            <a:r>
              <a:rPr lang="en-US"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16.48%</a:t>
            </a:r>
            <a:r>
              <a:rPr lang="zh-CN" sz="1700" kern="0" spc="6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sz="1700" kern="0" spc="6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上半年</a:t>
            </a:r>
            <a:r>
              <a:rPr lang="zh-CN" sz="1700" kern="0" spc="6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均价为</a:t>
            </a:r>
            <a:r>
              <a:rPr lang="en-US" altLang="zh-CN" sz="1700" kern="0" spc="6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873-906</a:t>
            </a:r>
            <a:r>
              <a:rPr lang="zh-CN" altLang="en-US" sz="1700" kern="0" spc="6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元</a:t>
            </a:r>
            <a:r>
              <a:rPr lang="en-US" altLang="zh-CN" sz="1700" kern="0" spc="6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lang="zh-CN" altLang="en-US" sz="1700" kern="0" spc="6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公斤，同比上涨</a:t>
            </a:r>
            <a:r>
              <a:rPr lang="en-US" altLang="zh-CN" sz="1700" kern="0" spc="6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291.85%</a:t>
            </a:r>
            <a:r>
              <a:rPr lang="zh-CN" altLang="en-US" sz="1700" kern="0" spc="6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sz="1700" kern="0" spc="8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最高价在1520</a:t>
            </a:r>
            <a:r>
              <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元/公斤（3月13日</a:t>
            </a:r>
            <a:r>
              <a:rPr lang="en-US"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lang="zh-CN" sz="1700" kern="0" spc="1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sym typeface="+mn-ea"/>
              </a:rPr>
              <a:t>，</a:t>
            </a:r>
            <a:r>
              <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最低价在5</a:t>
            </a:r>
            <a:r>
              <a:rPr lang="en-US"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80</a:t>
            </a:r>
            <a:r>
              <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元/公斤（</a:t>
            </a:r>
            <a:r>
              <a:rPr lang="en-US"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5月22</a:t>
            </a:r>
            <a:r>
              <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日</a:t>
            </a:r>
            <a:r>
              <a:rPr sz="1700" kern="0" spc="-4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lang="zh-CN" sz="1700" kern="0" spc="-4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极差9</a:t>
            </a:r>
            <a:r>
              <a:rPr lang="en-US"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40</a:t>
            </a:r>
            <a:r>
              <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元/</a:t>
            </a:r>
            <a:r>
              <a:rPr sz="1700" kern="0" spc="3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公斤。</a:t>
            </a:r>
            <a:endParaRPr sz="1700" kern="0" spc="3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endParaRPr>
          </a:p>
          <a:p>
            <a:pPr marL="433705" indent="3175" algn="l" rtl="0" eaLnBrk="0">
              <a:lnSpc>
                <a:spcPct val="105000"/>
              </a:lnSpc>
            </a:pPr>
            <a:endParaRPr sz="700" dirty="0">
              <a:latin typeface="Arial" panose="020B0604020202020204"/>
              <a:ea typeface="Arial" panose="020B0604020202020204"/>
              <a:cs typeface="Arial" panose="020B0604020202020204"/>
            </a:endParaRPr>
          </a:p>
          <a:p>
            <a:pPr marL="12700" algn="l" rtl="0" eaLnBrk="0">
              <a:lnSpc>
                <a:spcPct val="88000"/>
              </a:lnSpc>
              <a:spcBef>
                <a:spcPts val="5"/>
              </a:spcBef>
            </a:pPr>
            <a:r>
              <a:rPr sz="2300" kern="0" spc="70" dirty="0">
                <a:solidFill>
                  <a:srgbClr val="000000">
                    <a:alpha val="100000"/>
                  </a:srgbClr>
                </a:solidFill>
                <a:latin typeface="黑体" panose="02010609060101010101" charset="-122"/>
                <a:ea typeface="黑体" panose="02010609060101010101" charset="-122"/>
                <a:cs typeface="黑体" panose="02010609060101010101" charset="-122"/>
              </a:rPr>
              <a:t>6.2</a:t>
            </a:r>
            <a:r>
              <a:rPr sz="2300" kern="0" spc="70" dirty="0">
                <a:solidFill>
                  <a:srgbClr val="000000">
                    <a:alpha val="100000"/>
                  </a:srgbClr>
                </a:solidFill>
                <a:latin typeface="黑体" panose="02010609060101010101" charset="-122"/>
                <a:ea typeface="黑体" panose="02010609060101010101" charset="-122"/>
                <a:cs typeface="黑体" panose="02010609060101010101" charset="-122"/>
              </a:rPr>
              <a:t> </a:t>
            </a:r>
            <a:r>
              <a:rPr sz="2300" kern="0" spc="70" dirty="0">
                <a:solidFill>
                  <a:srgbClr val="000000">
                    <a:alpha val="100000"/>
                  </a:srgbClr>
                </a:solidFill>
                <a:latin typeface="黑体" panose="02010609060101010101" charset="-122"/>
                <a:ea typeface="黑体" panose="02010609060101010101" charset="-122"/>
                <a:cs typeface="黑体" panose="02010609060101010101" charset="-122"/>
              </a:rPr>
              <a:t>2026年8月废球齿市场运行情况</a:t>
            </a:r>
            <a:endParaRPr sz="2300" dirty="0">
              <a:latin typeface="黑体" panose="02010609060101010101" charset="-122"/>
              <a:ea typeface="黑体" panose="02010609060101010101" charset="-122"/>
              <a:cs typeface="黑体" panose="02010609060101010101" charset="-122"/>
            </a:endParaRPr>
          </a:p>
        </p:txBody>
      </p:sp>
      <p:sp>
        <p:nvSpPr>
          <p:cNvPr id="88" name="textbox 88"/>
          <p:cNvSpPr/>
          <p:nvPr/>
        </p:nvSpPr>
        <p:spPr>
          <a:xfrm>
            <a:off x="0" y="0"/>
            <a:ext cx="9599930" cy="875030"/>
          </a:xfrm>
          <a:prstGeom prst="rect">
            <a:avLst/>
          </a:prstGeom>
          <a:solidFill>
            <a:srgbClr val="D4E3EB">
              <a:alpha val="100000"/>
            </a:srgbClr>
          </a:solidFill>
          <a:ln w="0" cap="flat">
            <a:noFill/>
            <a:prstDash val="solid"/>
            <a:miter lim="0"/>
          </a:ln>
        </p:spPr>
        <p:txBody>
          <a:bodyPr vert="horz" wrap="square" lIns="0" tIns="0" rIns="0" bIns="0"/>
          <a:lstStyle/>
          <a:p>
            <a:pPr algn="l" rtl="0" eaLnBrk="0">
              <a:lnSpc>
                <a:spcPct val="135000"/>
              </a:lnSpc>
            </a:pPr>
            <a:endParaRPr sz="10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119380" algn="l" rtl="0" eaLnBrk="0">
              <a:lnSpc>
                <a:spcPct val="86000"/>
              </a:lnSpc>
            </a:pPr>
            <a:r>
              <a:rPr sz="3200" kern="0" spc="-20" dirty="0">
                <a:solidFill>
                  <a:srgbClr val="2E5263">
                    <a:alpha val="100000"/>
                  </a:srgbClr>
                </a:solidFill>
                <a:latin typeface="黑体" panose="02010609060101010101" charset="-122"/>
                <a:ea typeface="黑体" panose="02010609060101010101" charset="-122"/>
                <a:cs typeface="黑体" panose="02010609060101010101" charset="-122"/>
              </a:rPr>
              <a:t>六、国内废钨料产品市场情况</a:t>
            </a:r>
            <a:endParaRPr sz="3200" dirty="0">
              <a:latin typeface="黑体" panose="02010609060101010101" charset="-122"/>
              <a:ea typeface="黑体" panose="02010609060101010101" charset="-122"/>
              <a:cs typeface="黑体" panose="02010609060101010101" charset="-122"/>
            </a:endParaRPr>
          </a:p>
        </p:txBody>
      </p:sp>
      <p:sp>
        <p:nvSpPr>
          <p:cNvPr id="90" name="textbox 90"/>
          <p:cNvSpPr/>
          <p:nvPr/>
        </p:nvSpPr>
        <p:spPr>
          <a:xfrm>
            <a:off x="8890" y="11395710"/>
            <a:ext cx="9249410" cy="532130"/>
          </a:xfrm>
          <a:prstGeom prst="rect">
            <a:avLst/>
          </a:prstGeom>
          <a:noFill/>
          <a:ln w="0" cap="flat">
            <a:noFill/>
            <a:prstDash val="solid"/>
            <a:miter lim="0"/>
          </a:ln>
        </p:spPr>
        <p:txBody>
          <a:bodyPr vert="horz" wrap="square" lIns="0" tIns="0" rIns="0" bIns="0"/>
          <a:lstStyle/>
          <a:p>
            <a:pPr algn="just" rtl="0" eaLnBrk="0">
              <a:lnSpc>
                <a:spcPct val="74000"/>
              </a:lnSpc>
            </a:pPr>
            <a:endParaRPr sz="100" dirty="0">
              <a:latin typeface="Arial" panose="020B0604020202020204"/>
              <a:ea typeface="Arial" panose="020B0604020202020204"/>
              <a:cs typeface="Arial" panose="020B0604020202020204"/>
            </a:endParaRPr>
          </a:p>
          <a:p>
            <a:pPr marL="433705" indent="3175" algn="just" rtl="0" eaLnBrk="0">
              <a:lnSpc>
                <a:spcPct val="105000"/>
              </a:lnSpc>
              <a:buClrTx/>
              <a:buSzTx/>
              <a:buFontTx/>
            </a:pPr>
            <a:r>
              <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分析</a:t>
            </a:r>
            <a:r>
              <a:rPr lang="zh-CN"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8月废球齿均价为715-745元/公斤,环比上涨14.06%</a:t>
            </a:r>
            <a:r>
              <a:rPr lang="zh-CN"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上半年均价为868-893元/公斤，同比上涨284.29%，最高价在1520元/公斤（3月11 日)</a:t>
            </a:r>
            <a:r>
              <a:rPr lang="zh-CN"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最低价在580元/公斤（5月22日）</a:t>
            </a:r>
            <a:r>
              <a:rPr lang="zh-CN"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极差940元/公斤。</a:t>
            </a:r>
            <a:endPar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endParaRPr>
          </a:p>
        </p:txBody>
      </p:sp>
      <p:sp>
        <p:nvSpPr>
          <p:cNvPr id="92" name="textbox 92"/>
          <p:cNvSpPr/>
          <p:nvPr/>
        </p:nvSpPr>
        <p:spPr>
          <a:xfrm>
            <a:off x="89407" y="1061377"/>
            <a:ext cx="4739640" cy="335279"/>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algn="l" rtl="0" eaLnBrk="0">
              <a:lnSpc>
                <a:spcPct val="88000"/>
              </a:lnSpc>
            </a:pPr>
            <a:r>
              <a:rPr sz="2300" kern="0" spc="70" dirty="0">
                <a:solidFill>
                  <a:srgbClr val="000000">
                    <a:alpha val="100000"/>
                  </a:srgbClr>
                </a:solidFill>
                <a:latin typeface="黑体" panose="02010609060101010101" charset="-122"/>
                <a:ea typeface="黑体" panose="02010609060101010101" charset="-122"/>
                <a:cs typeface="黑体" panose="02010609060101010101" charset="-122"/>
              </a:rPr>
              <a:t>6.1</a:t>
            </a:r>
            <a:r>
              <a:rPr sz="2300" kern="0" spc="70" dirty="0">
                <a:solidFill>
                  <a:srgbClr val="000000">
                    <a:alpha val="100000"/>
                  </a:srgbClr>
                </a:solidFill>
                <a:latin typeface="黑体" panose="02010609060101010101" charset="-122"/>
                <a:ea typeface="黑体" panose="02010609060101010101" charset="-122"/>
                <a:cs typeface="黑体" panose="02010609060101010101" charset="-122"/>
              </a:rPr>
              <a:t> </a:t>
            </a:r>
            <a:r>
              <a:rPr sz="2300" kern="0" spc="70" dirty="0">
                <a:solidFill>
                  <a:srgbClr val="000000">
                    <a:alpha val="100000"/>
                  </a:srgbClr>
                </a:solidFill>
                <a:latin typeface="黑体" panose="02010609060101010101" charset="-122"/>
                <a:ea typeface="黑体" panose="02010609060101010101" charset="-122"/>
                <a:cs typeface="黑体" panose="02010609060101010101" charset="-122"/>
              </a:rPr>
              <a:t>2026年8月废棒材市场运行情况</a:t>
            </a:r>
            <a:endParaRPr sz="2300" dirty="0">
              <a:latin typeface="黑体" panose="02010609060101010101" charset="-122"/>
              <a:ea typeface="黑体" panose="02010609060101010101" charset="-122"/>
              <a:cs typeface="黑体" panose="02010609060101010101"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8"/>
          <p:cNvSpPr/>
          <p:nvPr/>
        </p:nvSpPr>
        <p:spPr>
          <a:xfrm>
            <a:off x="224155" y="5782945"/>
            <a:ext cx="9024620" cy="1436370"/>
          </a:xfrm>
          <a:prstGeom prst="rect">
            <a:avLst/>
          </a:prstGeom>
          <a:noFill/>
          <a:ln w="0" cap="flat">
            <a:noFill/>
            <a:prstDash val="solid"/>
            <a:miter lim="0"/>
          </a:ln>
        </p:spPr>
        <p:txBody>
          <a:bodyPr vert="horz" wrap="square" lIns="0" tIns="0" rIns="0" bIns="0"/>
          <a:lstStyle/>
          <a:p>
            <a:pPr algn="l" rtl="0" eaLnBrk="0">
              <a:lnSpc>
                <a:spcPct val="77000"/>
              </a:lnSpc>
            </a:pPr>
            <a:endParaRPr sz="100" dirty="0">
              <a:highlight>
                <a:srgbClr val="00FFFF"/>
              </a:highlight>
              <a:latin typeface="Arial" panose="020B0604020202020204"/>
              <a:ea typeface="Arial" panose="020B0604020202020204"/>
              <a:cs typeface="Arial" panose="020B0604020202020204"/>
            </a:endParaRPr>
          </a:p>
          <a:p>
            <a:pPr marL="284480" indent="6350" algn="l" rtl="0" eaLnBrk="0">
              <a:lnSpc>
                <a:spcPct val="103000"/>
              </a:lnSpc>
            </a:pPr>
            <a:r>
              <a:rPr sz="1700" kern="0" spc="8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分析</a:t>
            </a:r>
            <a:r>
              <a:rPr lang="zh-CN" sz="1700" kern="0" spc="8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sz="1700" kern="0" spc="8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8月废磨削（不含税）均价为</a:t>
            </a:r>
            <a:r>
              <a:rPr lang="en-US" altLang="zh-CN" sz="1700" kern="0" spc="8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7.9-8.3</a:t>
            </a:r>
            <a:r>
              <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元/公斤度</a:t>
            </a:r>
            <a:r>
              <a:rPr lang="zh-CN"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环比</a:t>
            </a:r>
            <a:r>
              <a:rPr lang="zh-CN"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上涨</a:t>
            </a:r>
            <a:r>
              <a:rPr lang="en-US" altLang="zh-CN"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9.76</a:t>
            </a:r>
            <a:r>
              <a:rPr sz="1700" kern="0" spc="-6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lang="zh-CN"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上半年</a:t>
            </a:r>
            <a:r>
              <a:rPr lang="zh-CN"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均价为</a:t>
            </a:r>
            <a:r>
              <a:rPr lang="en-US" altLang="zh-CN"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10.53-10.94</a:t>
            </a:r>
            <a:r>
              <a:rPr lang="zh-CN" altLang="en-US"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元</a:t>
            </a:r>
            <a:r>
              <a:rPr lang="en-US" altLang="zh-CN"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lang="zh-CN" altLang="en-US"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公斤度，同比上涨</a:t>
            </a:r>
            <a:r>
              <a:rPr lang="en-US" altLang="zh-CN"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302.25%</a:t>
            </a:r>
            <a:r>
              <a:rPr lang="zh-CN" altLang="en-US"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最高价在16.9元/公斤度（3月23日</a:t>
            </a:r>
            <a:r>
              <a:rPr sz="1700" kern="0" spc="-2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lang="zh-CN" sz="1700" kern="0" spc="-2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最低价在6.</a:t>
            </a:r>
            <a:r>
              <a:rPr sz="1700" kern="0" spc="6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2元/公</a:t>
            </a:r>
            <a:r>
              <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斤度（</a:t>
            </a:r>
            <a:r>
              <a:rPr lang="en-US"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5</a:t>
            </a:r>
            <a:r>
              <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月28日</a:t>
            </a:r>
            <a:r>
              <a:rPr lang="en-US"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lang="zh-CN" sz="1700" kern="0" spc="-5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极差10.7元/公斤度。</a:t>
            </a:r>
            <a:endParaRPr sz="1700" dirty="0">
              <a:highlight>
                <a:srgbClr val="00FFFF"/>
              </a:highlight>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09000"/>
              </a:lnSpc>
            </a:pPr>
            <a:endParaRPr sz="600" dirty="0">
              <a:latin typeface="Arial" panose="020B0604020202020204"/>
              <a:ea typeface="Arial" panose="020B0604020202020204"/>
              <a:cs typeface="Arial" panose="020B0604020202020204"/>
            </a:endParaRPr>
          </a:p>
          <a:p>
            <a:pPr marL="12700" algn="l" rtl="0" eaLnBrk="0">
              <a:lnSpc>
                <a:spcPct val="86000"/>
              </a:lnSpc>
              <a:spcBef>
                <a:spcPts val="0"/>
              </a:spcBef>
            </a:pPr>
            <a:r>
              <a:rPr sz="2600" kern="0" spc="0" dirty="0">
                <a:solidFill>
                  <a:srgbClr val="000000">
                    <a:alpha val="100000"/>
                  </a:srgbClr>
                </a:solidFill>
                <a:latin typeface="黑体" panose="02010609060101010101" charset="-122"/>
                <a:ea typeface="黑体" panose="02010609060101010101" charset="-122"/>
                <a:cs typeface="黑体" panose="02010609060101010101" charset="-122"/>
              </a:rPr>
              <a:t>6.4</a:t>
            </a:r>
            <a:r>
              <a:rPr sz="2600" kern="0" spc="0" dirty="0">
                <a:solidFill>
                  <a:srgbClr val="000000">
                    <a:alpha val="100000"/>
                  </a:srgbClr>
                </a:solidFill>
                <a:latin typeface="黑体" panose="02010609060101010101" charset="-122"/>
                <a:ea typeface="黑体" panose="02010609060101010101" charset="-122"/>
                <a:cs typeface="黑体" panose="02010609060101010101" charset="-122"/>
              </a:rPr>
              <a:t> </a:t>
            </a:r>
            <a:r>
              <a:rPr sz="2600" kern="0" spc="0" dirty="0">
                <a:solidFill>
                  <a:srgbClr val="000000">
                    <a:alpha val="100000"/>
                  </a:srgbClr>
                </a:solidFill>
                <a:latin typeface="黑体" panose="02010609060101010101" charset="-122"/>
                <a:ea typeface="黑体" panose="02010609060101010101" charset="-122"/>
                <a:cs typeface="黑体" panose="02010609060101010101" charset="-122"/>
              </a:rPr>
              <a:t>2026年8月</a:t>
            </a:r>
            <a:r>
              <a:rPr sz="2600" kern="0" spc="-10" dirty="0">
                <a:solidFill>
                  <a:srgbClr val="000000">
                    <a:alpha val="100000"/>
                  </a:srgbClr>
                </a:solidFill>
                <a:latin typeface="黑体" panose="02010609060101010101" charset="-122"/>
                <a:ea typeface="黑体" panose="02010609060101010101" charset="-122"/>
                <a:cs typeface="黑体" panose="02010609060101010101" charset="-122"/>
              </a:rPr>
              <a:t>废纯钨市场运行情况</a:t>
            </a:r>
            <a:endParaRPr sz="2600" dirty="0">
              <a:latin typeface="黑体" panose="02010609060101010101" charset="-122"/>
              <a:ea typeface="黑体" panose="02010609060101010101" charset="-122"/>
              <a:cs typeface="黑体" panose="02010609060101010101" charset="-122"/>
            </a:endParaRPr>
          </a:p>
        </p:txBody>
      </p:sp>
      <p:sp>
        <p:nvSpPr>
          <p:cNvPr id="100" name="textbox 100"/>
          <p:cNvSpPr/>
          <p:nvPr/>
        </p:nvSpPr>
        <p:spPr>
          <a:xfrm>
            <a:off x="0" y="0"/>
            <a:ext cx="9599930" cy="873760"/>
          </a:xfrm>
          <a:prstGeom prst="rect">
            <a:avLst/>
          </a:prstGeom>
          <a:solidFill>
            <a:srgbClr val="D4E3EB">
              <a:alpha val="100000"/>
            </a:srgbClr>
          </a:solidFill>
          <a:ln w="0" cap="flat">
            <a:noFill/>
            <a:prstDash val="solid"/>
            <a:miter lim="0"/>
          </a:ln>
        </p:spPr>
        <p:txBody>
          <a:bodyPr vert="horz" wrap="square" lIns="0" tIns="0" rIns="0" bIns="0"/>
          <a:lstStyle/>
          <a:p>
            <a:pPr algn="l" rtl="0" eaLnBrk="0">
              <a:lnSpc>
                <a:spcPct val="135000"/>
              </a:lnSpc>
            </a:pPr>
            <a:endParaRPr sz="1000" dirty="0">
              <a:latin typeface="Arial" panose="020B0604020202020204"/>
              <a:ea typeface="Arial" panose="020B0604020202020204"/>
              <a:cs typeface="Arial" panose="020B0604020202020204"/>
            </a:endParaRPr>
          </a:p>
          <a:p>
            <a:pPr marL="119380" algn="l" rtl="0" eaLnBrk="0">
              <a:lnSpc>
                <a:spcPct val="86000"/>
              </a:lnSpc>
              <a:spcBef>
                <a:spcPts val="5"/>
              </a:spcBef>
            </a:pPr>
            <a:r>
              <a:rPr sz="3200" kern="0" spc="-20" dirty="0">
                <a:solidFill>
                  <a:srgbClr val="2E5263">
                    <a:alpha val="100000"/>
                  </a:srgbClr>
                </a:solidFill>
                <a:latin typeface="黑体" panose="02010609060101010101" charset="-122"/>
                <a:ea typeface="黑体" panose="02010609060101010101" charset="-122"/>
                <a:cs typeface="黑体" panose="02010609060101010101" charset="-122"/>
              </a:rPr>
              <a:t>六、国内废钨料产品市场情况</a:t>
            </a:r>
            <a:endParaRPr sz="3200" dirty="0">
              <a:latin typeface="黑体" panose="02010609060101010101" charset="-122"/>
              <a:ea typeface="黑体" panose="02010609060101010101" charset="-122"/>
              <a:cs typeface="黑体" panose="02010609060101010101" charset="-122"/>
            </a:endParaRPr>
          </a:p>
        </p:txBody>
      </p:sp>
      <p:sp>
        <p:nvSpPr>
          <p:cNvPr id="102" name="textbox 102"/>
          <p:cNvSpPr/>
          <p:nvPr/>
        </p:nvSpPr>
        <p:spPr>
          <a:xfrm>
            <a:off x="520065" y="11530965"/>
            <a:ext cx="8843010" cy="615315"/>
          </a:xfrm>
          <a:prstGeom prst="rect">
            <a:avLst/>
          </a:prstGeom>
          <a:noFill/>
          <a:ln w="0" cap="flat">
            <a:noFill/>
            <a:prstDash val="solid"/>
            <a:miter lim="0"/>
          </a:ln>
        </p:spPr>
        <p:txBody>
          <a:bodyPr vert="horz" wrap="square" lIns="0" tIns="0" rIns="0" bIns="0"/>
          <a:lstStyle/>
          <a:p>
            <a:pPr algn="l" rtl="0" eaLnBrk="0">
              <a:lnSpc>
                <a:spcPct val="53000"/>
              </a:lnSpc>
            </a:pPr>
            <a:endParaRPr sz="100" dirty="0">
              <a:latin typeface="Arial" panose="020B0604020202020204"/>
              <a:ea typeface="Arial" panose="020B0604020202020204"/>
              <a:cs typeface="Arial" panose="020B0604020202020204"/>
            </a:endParaRPr>
          </a:p>
          <a:p>
            <a:pPr marL="18415" indent="-5715" algn="l" rtl="0" eaLnBrk="0">
              <a:lnSpc>
                <a:spcPct val="105000"/>
              </a:lnSpc>
            </a:pPr>
            <a:r>
              <a:rPr sz="1700" kern="0" spc="8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分析</a:t>
            </a:r>
            <a:r>
              <a:rPr lang="zh-CN" sz="1700" kern="0" spc="8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sz="1700" kern="0" spc="8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8月废纯钨边角均价为</a:t>
            </a:r>
            <a:r>
              <a:rPr lang="en-US" altLang="zh-CN" sz="1700" kern="0" spc="8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941-961</a:t>
            </a:r>
            <a:r>
              <a:rPr sz="1700" kern="0" spc="8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元/公斤</a:t>
            </a:r>
            <a:r>
              <a:rPr lang="zh-CN" sz="1700" kern="0" spc="8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sz="1700" kern="0" spc="8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环比</a:t>
            </a:r>
            <a:r>
              <a:rPr lang="zh-CN" sz="1700" kern="0" spc="8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上涨</a:t>
            </a:r>
            <a:r>
              <a:rPr lang="en-US" altLang="zh-CN" sz="1700" kern="0" spc="8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5.0</a:t>
            </a:r>
            <a:r>
              <a:rPr lang="en-US" sz="1700" kern="0" spc="8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8</a:t>
            </a:r>
            <a:r>
              <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lang="zh-CN"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上半年</a:t>
            </a:r>
            <a:r>
              <a:rPr lang="zh-CN"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均价为</a:t>
            </a:r>
            <a:r>
              <a:rPr lang="en-US" altLang="zh-CN"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1200-1219</a:t>
            </a:r>
            <a:r>
              <a:rPr lang="zh-CN" altLang="en-US"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元</a:t>
            </a:r>
            <a:r>
              <a:rPr lang="en-US" altLang="zh-CN"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lang="zh-CN" altLang="en-US"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公斤，同比上涨</a:t>
            </a:r>
            <a:r>
              <a:rPr lang="en-US" altLang="zh-CN"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289.53%</a:t>
            </a:r>
            <a:r>
              <a:rPr lang="zh-CN" altLang="en-US"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最高价在1890元/公斤（3月17日</a:t>
            </a:r>
            <a:r>
              <a:rPr sz="1700" kern="0" spc="-4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lang="zh-CN" sz="1700" kern="0" spc="-4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最低价在</a:t>
            </a:r>
            <a:r>
              <a:rPr lang="en-US"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750</a:t>
            </a:r>
            <a:r>
              <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元/公斤（</a:t>
            </a:r>
            <a:r>
              <a:rPr lang="en-US"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5月</a:t>
            </a:r>
            <a:r>
              <a:rPr lang="en-US" altLang="zh-CN"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25</a:t>
            </a:r>
            <a:r>
              <a:rPr lang="zh-CN" altLang="en-US"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日</a:t>
            </a:r>
            <a:r>
              <a:rPr sz="1700" kern="0" spc="-4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lang="zh-CN" sz="1700" kern="0" spc="-4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sz="1700" kern="0" spc="6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极差</a:t>
            </a:r>
            <a:r>
              <a:rPr lang="en-US" sz="1700" kern="0" spc="6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1140</a:t>
            </a:r>
            <a:r>
              <a:rPr sz="1700" kern="0" spc="4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元/公斤。</a:t>
            </a:r>
            <a:endParaRPr sz="1700" kern="0" spc="4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endParaRPr>
          </a:p>
        </p:txBody>
      </p:sp>
      <p:sp>
        <p:nvSpPr>
          <p:cNvPr id="104" name="textbox 104"/>
          <p:cNvSpPr/>
          <p:nvPr/>
        </p:nvSpPr>
        <p:spPr>
          <a:xfrm>
            <a:off x="90319" y="979500"/>
            <a:ext cx="5132704" cy="367665"/>
          </a:xfrm>
          <a:prstGeom prst="rect">
            <a:avLst/>
          </a:prstGeom>
          <a:noFill/>
          <a:ln w="0" cap="flat">
            <a:noFill/>
            <a:prstDash val="solid"/>
            <a:miter lim="0"/>
          </a:ln>
        </p:spPr>
        <p:txBody>
          <a:bodyPr vert="horz" wrap="square" lIns="0" tIns="0" rIns="0" bIns="0"/>
          <a:lstStyle/>
          <a:p>
            <a:pPr algn="l" rtl="0" eaLnBrk="0">
              <a:lnSpc>
                <a:spcPct val="91000"/>
              </a:lnSpc>
            </a:pPr>
            <a:endParaRPr sz="100" dirty="0">
              <a:latin typeface="Arial" panose="020B0604020202020204"/>
              <a:ea typeface="Arial" panose="020B0604020202020204"/>
              <a:cs typeface="Arial" panose="020B0604020202020204"/>
            </a:endParaRPr>
          </a:p>
          <a:p>
            <a:pPr marL="12700" algn="l" rtl="0" eaLnBrk="0">
              <a:lnSpc>
                <a:spcPct val="86000"/>
              </a:lnSpc>
            </a:pPr>
            <a:r>
              <a:rPr sz="2600" kern="0" spc="0" dirty="0">
                <a:solidFill>
                  <a:srgbClr val="000000">
                    <a:alpha val="100000"/>
                  </a:srgbClr>
                </a:solidFill>
                <a:latin typeface="黑体" panose="02010609060101010101" charset="-122"/>
                <a:ea typeface="黑体" panose="02010609060101010101" charset="-122"/>
                <a:cs typeface="黑体" panose="02010609060101010101" charset="-122"/>
              </a:rPr>
              <a:t>6.3</a:t>
            </a:r>
            <a:r>
              <a:rPr sz="2600" kern="0" spc="0" dirty="0">
                <a:solidFill>
                  <a:srgbClr val="000000">
                    <a:alpha val="100000"/>
                  </a:srgbClr>
                </a:solidFill>
                <a:latin typeface="黑体" panose="02010609060101010101" charset="-122"/>
                <a:ea typeface="黑体" panose="02010609060101010101" charset="-122"/>
                <a:cs typeface="黑体" panose="02010609060101010101" charset="-122"/>
              </a:rPr>
              <a:t> </a:t>
            </a:r>
            <a:r>
              <a:rPr sz="2600" kern="0" spc="0" dirty="0">
                <a:solidFill>
                  <a:srgbClr val="000000">
                    <a:alpha val="100000"/>
                  </a:srgbClr>
                </a:solidFill>
                <a:latin typeface="黑体" panose="02010609060101010101" charset="-122"/>
                <a:ea typeface="黑体" panose="02010609060101010101" charset="-122"/>
                <a:cs typeface="黑体" panose="02010609060101010101" charset="-122"/>
              </a:rPr>
              <a:t>2026年8月</a:t>
            </a:r>
            <a:r>
              <a:rPr sz="2600" kern="0" spc="-10" dirty="0">
                <a:solidFill>
                  <a:srgbClr val="000000">
                    <a:alpha val="100000"/>
                  </a:srgbClr>
                </a:solidFill>
                <a:latin typeface="黑体" panose="02010609060101010101" charset="-122"/>
                <a:ea typeface="黑体" panose="02010609060101010101" charset="-122"/>
                <a:cs typeface="黑体" panose="02010609060101010101" charset="-122"/>
              </a:rPr>
              <a:t>废磨削市场运行情况</a:t>
            </a:r>
            <a:endParaRPr sz="2600" dirty="0">
              <a:latin typeface="黑体" panose="02010609060101010101" charset="-122"/>
              <a:ea typeface="黑体" panose="02010609060101010101" charset="-122"/>
              <a:cs typeface="黑体" panose="02010609060101010101"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textbox 106"/>
          <p:cNvSpPr/>
          <p:nvPr/>
        </p:nvSpPr>
        <p:spPr>
          <a:xfrm>
            <a:off x="323215" y="1245870"/>
            <a:ext cx="8954770" cy="9851390"/>
          </a:xfrm>
          <a:prstGeom prst="rect">
            <a:avLst/>
          </a:prstGeom>
          <a:noFill/>
          <a:ln w="0" cap="flat">
            <a:noFill/>
            <a:prstDash val="solid"/>
            <a:miter lim="0"/>
          </a:ln>
        </p:spPr>
        <p:txBody>
          <a:bodyPr vert="horz" wrap="square" lIns="0" tIns="0" rIns="0" bIns="0"/>
          <a:lstStyle/>
          <a:p>
            <a:pPr algn="l" rtl="0" eaLnBrk="0">
              <a:lnSpc>
                <a:spcPct val="84000"/>
              </a:lnSpc>
            </a:pPr>
            <a:endParaRPr sz="100" dirty="0">
              <a:highlight>
                <a:srgbClr val="00FFFF"/>
              </a:highlight>
              <a:latin typeface="Arial" panose="020B0604020202020204"/>
              <a:ea typeface="Arial" panose="020B0604020202020204"/>
              <a:cs typeface="Arial" panose="020B0604020202020204"/>
            </a:endParaRPr>
          </a:p>
          <a:p>
            <a:pPr marL="22225" algn="just" rtl="0" eaLnBrk="0">
              <a:lnSpc>
                <a:spcPct val="86000"/>
              </a:lnSpc>
            </a:pPr>
            <a:r>
              <a:rPr sz="2000" b="1"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7.1.2026年8月主要钨产品月均价</a:t>
            </a:r>
            <a:endParaRPr sz="2000" b="1"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endParaRPr>
          </a:p>
          <a:p>
            <a:pPr marL="22225" algn="just" rtl="0" eaLnBrk="0">
              <a:lnSpc>
                <a:spcPct val="86000"/>
              </a:lnSpc>
            </a:pPr>
            <a:endParaRPr sz="2000" b="1"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endParaRPr>
          </a:p>
          <a:p>
            <a:pPr marL="22225" indent="0" algn="just" rtl="0" eaLnBrk="0" fontAlgn="auto">
              <a:lnSpc>
                <a:spcPct val="100000"/>
              </a:lnSpc>
            </a:pPr>
            <a:r>
              <a:rPr lang="zh-CN" altLang="en-US"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2026年8月欧洲</a:t>
            </a:r>
            <a:r>
              <a:rPr lang="en-US" altLang="zh-CN"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APT</a:t>
            </a:r>
            <a:r>
              <a:rPr lang="zh-CN" altLang="en-US"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月均价2900-3205美元，环比下跌1.72%；欧洲钨铁月均价197.5-235美元，环比下跌18.16%；中国主港口</a:t>
            </a:r>
            <a:r>
              <a:rPr lang="en-US" altLang="zh-CN"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APT</a:t>
            </a:r>
            <a:r>
              <a:rPr lang="zh-CN" altLang="en-US"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月均价2625-3213美元，环比下跌0.63%。</a:t>
            </a:r>
            <a:endParaRPr lang="zh-CN" altLang="en-US"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endParaRPr>
          </a:p>
          <a:p>
            <a:pPr marL="22225" indent="0" algn="just" rtl="0" eaLnBrk="0" fontAlgn="auto">
              <a:lnSpc>
                <a:spcPct val="100000"/>
              </a:lnSpc>
            </a:pPr>
            <a:endParaRPr lang="en-US" altLang="zh-CN"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endParaRPr>
          </a:p>
          <a:p>
            <a:pPr marL="22225" indent="0" algn="just" rtl="0" eaLnBrk="0" fontAlgn="auto">
              <a:lnSpc>
                <a:spcPct val="100000"/>
              </a:lnSpc>
            </a:pPr>
            <a:r>
              <a:rPr lang="zh-CN" altLang="en-US"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2026年8月钨产品均价：65%黑钨精矿月均50.27-50.57万元，环比下跌4.07%；55%黑钨精矿月均49.66-49.96万元，环比下跌4.46%；25-30%白钨精矿月均7431-7641元，环比下跌7.14%；</a:t>
            </a:r>
            <a:r>
              <a:rPr lang="en-US" altLang="zh-CN"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APT</a:t>
            </a:r>
            <a:r>
              <a:rPr lang="zh-CN" altLang="en-US"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月均75.05-77.19万元，环比下跌7.62%；</a:t>
            </a:r>
            <a:r>
              <a:rPr lang="en-US" altLang="zh-CN"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W70</a:t>
            </a:r>
            <a:r>
              <a:rPr lang="zh-CN" altLang="en-US"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钨铁月均74.35-76.59万元，环比下跌13.90%；</a:t>
            </a:r>
            <a:r>
              <a:rPr lang="en-US" altLang="zh-CN"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W80</a:t>
            </a:r>
            <a:r>
              <a:rPr lang="zh-CN" altLang="en-US"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钨铁月均77.59-80.54万元，环比下跌12.77%；96%钨酸钠月均60.53-64.23万元，环比下跌11.28%；中颗粒钨粉月均1220-1256元，环比下跌17.96%；中颗粒碳化钨月均1148-1191元，环比下跌18.39%。</a:t>
            </a:r>
            <a:endParaRPr lang="zh-CN" altLang="en-US"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endParaRPr>
          </a:p>
          <a:p>
            <a:pPr marL="22225" algn="just" rtl="0" eaLnBrk="0">
              <a:lnSpc>
                <a:spcPct val="86000"/>
              </a:lnSpc>
            </a:pPr>
            <a:endParaRPr lang="zh-CN" altLang="en-US"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endParaRPr>
          </a:p>
          <a:p>
            <a:pPr marL="22225" algn="just" rtl="0" eaLnBrk="0">
              <a:lnSpc>
                <a:spcPct val="86000"/>
              </a:lnSpc>
            </a:pPr>
            <a:endParaRPr lang="zh-CN" altLang="en-US" sz="2000" b="1"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endParaRPr>
          </a:p>
          <a:p>
            <a:pPr marL="22225" algn="just" rtl="0" eaLnBrk="0">
              <a:lnSpc>
                <a:spcPct val="86000"/>
              </a:lnSpc>
            </a:pPr>
            <a:r>
              <a:rPr sz="2000" b="1"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7.</a:t>
            </a:r>
            <a:r>
              <a:rPr lang="en-US" sz="2000" b="1"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2</a:t>
            </a:r>
            <a:r>
              <a:rPr sz="2000" b="1"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.2026年</a:t>
            </a:r>
            <a:r>
              <a:rPr lang="en-US" sz="2000" b="1"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6</a:t>
            </a:r>
            <a:r>
              <a:rPr sz="2000" b="1"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月钨进出口情况</a:t>
            </a:r>
            <a:endParaRPr sz="2000" dirty="0">
              <a:highlight>
                <a:srgbClr val="00FFFF"/>
              </a:highlight>
              <a:latin typeface="黑体" panose="02010609060101010101" charset="-122"/>
              <a:ea typeface="黑体" panose="02010609060101010101" charset="-122"/>
              <a:cs typeface="黑体" panose="02010609060101010101" charset="-122"/>
            </a:endParaRPr>
          </a:p>
          <a:p>
            <a:pPr algn="just" rtl="0" eaLnBrk="0">
              <a:lnSpc>
                <a:spcPct val="155000"/>
              </a:lnSpc>
            </a:pPr>
            <a:endParaRPr sz="1000" dirty="0">
              <a:highlight>
                <a:srgbClr val="00FFFF"/>
              </a:highlight>
              <a:latin typeface="Arial" panose="020B0604020202020204"/>
              <a:ea typeface="Arial" panose="020B0604020202020204"/>
              <a:cs typeface="Arial" panose="020B0604020202020204"/>
            </a:endParaRPr>
          </a:p>
          <a:p>
            <a:pPr algn="just" rtl="0" eaLnBrk="0">
              <a:lnSpc>
                <a:spcPct val="100000"/>
              </a:lnSpc>
            </a:pPr>
            <a:endParaRPr sz="500" dirty="0">
              <a:highlight>
                <a:srgbClr val="00FFFF"/>
              </a:highlight>
              <a:latin typeface="Arial" panose="020B0604020202020204"/>
              <a:ea typeface="Arial" panose="020B0604020202020204"/>
              <a:cs typeface="Arial" panose="020B0604020202020204"/>
            </a:endParaRPr>
          </a:p>
          <a:p>
            <a:pPr marL="19050" indent="2540" algn="just" rtl="0" eaLnBrk="0" fontAlgn="auto">
              <a:lnSpc>
                <a:spcPct val="100000"/>
              </a:lnSpc>
            </a:pPr>
            <a:r>
              <a:rPr sz="2000" kern="0" spc="9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据钨钼云商整理数据显示:</a:t>
            </a:r>
            <a:r>
              <a:rPr lang="zh-CN" altLang="en-US" sz="2000" kern="0" spc="9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2026年5月中国进口钨总量2071吨环比减少19%，出口钨总量873吨环比减少17%。分产品：5月进口钨精矿2060吨环比减少15.7%，进口钨酸钠3.3吨环比减少90.6%；5月出口三氧化钨40吨环比减少60%，出口蓝色氧化钨80吨环比持平，出口</a:t>
            </a:r>
            <a:r>
              <a:rPr lang="en-US" altLang="zh-CN" sz="2000" kern="0" spc="9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APT20</a:t>
            </a:r>
            <a:r>
              <a:rPr lang="zh-CN" altLang="en-US" sz="2000" kern="0" spc="9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吨，出口碳化钨217吨环比减少20%，出口钨铁30.4吨环比减少79.4%，出口钨粉0吨。2026年1-5月中国进口钨总量12657吨同比增106%，出口钨总量4368吨同比减25%。</a:t>
            </a:r>
            <a:endParaRPr lang="zh-CN" altLang="en-US" sz="2000" kern="0" spc="9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endParaRPr>
          </a:p>
        </p:txBody>
      </p:sp>
      <p:sp>
        <p:nvSpPr>
          <p:cNvPr id="108" name="textbox 108"/>
          <p:cNvSpPr/>
          <p:nvPr/>
        </p:nvSpPr>
        <p:spPr>
          <a:xfrm>
            <a:off x="1524" y="0"/>
            <a:ext cx="9599930" cy="873760"/>
          </a:xfrm>
          <a:prstGeom prst="rect">
            <a:avLst/>
          </a:prstGeom>
          <a:solidFill>
            <a:srgbClr val="D4E3EB">
              <a:alpha val="100000"/>
            </a:srgbClr>
          </a:solidFill>
          <a:ln w="0" cap="flat">
            <a:noFill/>
            <a:prstDash val="solid"/>
            <a:miter lim="0"/>
          </a:ln>
        </p:spPr>
        <p:txBody>
          <a:bodyPr vert="horz" wrap="square" lIns="0" tIns="0" rIns="0" bIns="0"/>
          <a:lstStyle/>
          <a:p>
            <a:pPr algn="l" rtl="0" eaLnBrk="0">
              <a:lnSpc>
                <a:spcPct val="120000"/>
              </a:lnSpc>
            </a:pPr>
            <a:endParaRPr sz="1000" dirty="0">
              <a:latin typeface="Arial" panose="020B0604020202020204"/>
              <a:ea typeface="Arial" panose="020B0604020202020204"/>
              <a:cs typeface="Arial" panose="020B0604020202020204"/>
            </a:endParaRPr>
          </a:p>
          <a:p>
            <a:pPr marL="106680" algn="l" rtl="0" eaLnBrk="0">
              <a:lnSpc>
                <a:spcPct val="86000"/>
              </a:lnSpc>
              <a:spcBef>
                <a:spcPts val="0"/>
              </a:spcBef>
            </a:pPr>
            <a:r>
              <a:rPr sz="3500" kern="0" spc="-30" dirty="0">
                <a:solidFill>
                  <a:srgbClr val="2E5263">
                    <a:alpha val="100000"/>
                  </a:srgbClr>
                </a:solidFill>
                <a:latin typeface="黑体" panose="02010609060101010101" charset="-122"/>
                <a:ea typeface="黑体" panose="02010609060101010101" charset="-122"/>
                <a:cs typeface="黑体" panose="02010609060101010101" charset="-122"/>
              </a:rPr>
              <a:t>七、数字钨市</a:t>
            </a:r>
            <a:endParaRPr sz="3500" dirty="0">
              <a:latin typeface="黑体" panose="02010609060101010101" charset="-122"/>
              <a:ea typeface="黑体" panose="02010609060101010101" charset="-122"/>
              <a:cs typeface="黑体" panose="02010609060101010101"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textbox 112"/>
          <p:cNvSpPr/>
          <p:nvPr/>
        </p:nvSpPr>
        <p:spPr>
          <a:xfrm>
            <a:off x="1524" y="0"/>
            <a:ext cx="9599930" cy="873760"/>
          </a:xfrm>
          <a:prstGeom prst="rect">
            <a:avLst/>
          </a:prstGeom>
          <a:solidFill>
            <a:srgbClr val="D4E3EB">
              <a:alpha val="100000"/>
            </a:srgbClr>
          </a:solidFill>
          <a:ln w="0" cap="flat">
            <a:noFill/>
            <a:prstDash val="solid"/>
            <a:miter lim="0"/>
          </a:ln>
        </p:spPr>
        <p:txBody>
          <a:bodyPr vert="horz" wrap="square" lIns="0" tIns="0" rIns="0" bIns="0"/>
          <a:lstStyle/>
          <a:p>
            <a:pPr algn="l" rtl="0" eaLnBrk="0">
              <a:lnSpc>
                <a:spcPct val="120000"/>
              </a:lnSpc>
            </a:pPr>
            <a:endParaRPr sz="1000" dirty="0">
              <a:latin typeface="Arial" panose="020B0604020202020204"/>
              <a:ea typeface="Arial" panose="020B0604020202020204"/>
              <a:cs typeface="Arial" panose="020B0604020202020204"/>
            </a:endParaRPr>
          </a:p>
          <a:p>
            <a:pPr marL="106680" algn="l" rtl="0" eaLnBrk="0">
              <a:lnSpc>
                <a:spcPct val="86000"/>
              </a:lnSpc>
              <a:spcBef>
                <a:spcPts val="0"/>
              </a:spcBef>
            </a:pPr>
            <a:r>
              <a:rPr sz="3500" kern="0" spc="-30" dirty="0">
                <a:solidFill>
                  <a:srgbClr val="2E5263">
                    <a:alpha val="100000"/>
                  </a:srgbClr>
                </a:solidFill>
                <a:latin typeface="黑体" panose="02010609060101010101" charset="-122"/>
                <a:ea typeface="黑体" panose="02010609060101010101" charset="-122"/>
                <a:cs typeface="黑体" panose="02010609060101010101" charset="-122"/>
              </a:rPr>
              <a:t>七、数字钨市</a:t>
            </a:r>
            <a:endParaRPr sz="3500" dirty="0">
              <a:latin typeface="黑体" panose="02010609060101010101" charset="-122"/>
              <a:ea typeface="黑体" panose="02010609060101010101" charset="-122"/>
              <a:cs typeface="黑体" panose="02010609060101010101" charset="-122"/>
            </a:endParaRPr>
          </a:p>
        </p:txBody>
      </p:sp>
      <p:sp>
        <p:nvSpPr>
          <p:cNvPr id="114" name="textbox 114"/>
          <p:cNvSpPr/>
          <p:nvPr/>
        </p:nvSpPr>
        <p:spPr>
          <a:xfrm>
            <a:off x="428294" y="1125067"/>
            <a:ext cx="3240404" cy="257809"/>
          </a:xfrm>
          <a:prstGeom prst="rect">
            <a:avLst/>
          </a:prstGeom>
          <a:noFill/>
          <a:ln w="0" cap="flat">
            <a:noFill/>
            <a:prstDash val="solid"/>
            <a:miter lim="0"/>
          </a:ln>
        </p:spPr>
        <p:txBody>
          <a:bodyPr vert="horz" wrap="square" lIns="0" tIns="0" rIns="0" bIns="0"/>
          <a:lstStyle/>
          <a:p>
            <a:pPr algn="l" rtl="0" eaLnBrk="0">
              <a:lnSpc>
                <a:spcPct val="76000"/>
              </a:lnSpc>
            </a:pPr>
            <a:endParaRPr sz="100" dirty="0">
              <a:latin typeface="Arial" panose="020B0604020202020204"/>
              <a:ea typeface="Arial" panose="020B0604020202020204"/>
              <a:cs typeface="Arial" panose="020B0604020202020204"/>
            </a:endParaRPr>
          </a:p>
          <a:p>
            <a:pPr marL="12700" algn="l" rtl="0" eaLnBrk="0">
              <a:lnSpc>
                <a:spcPct val="90000"/>
              </a:lnSpc>
            </a:pPr>
            <a:r>
              <a:rPr sz="1700" b="1" kern="0" spc="60" dirty="0">
                <a:solidFill>
                  <a:srgbClr val="000000">
                    <a:alpha val="100000"/>
                  </a:srgbClr>
                </a:solidFill>
                <a:latin typeface="黑体" panose="02010609060101010101" charset="-122"/>
                <a:ea typeface="黑体" panose="02010609060101010101" charset="-122"/>
                <a:cs typeface="黑体" panose="02010609060101010101" charset="-122"/>
              </a:rPr>
              <a:t>7.3.</a:t>
            </a:r>
            <a:r>
              <a:rPr sz="1700" kern="0" spc="60" dirty="0">
                <a:solidFill>
                  <a:srgbClr val="000000">
                    <a:alpha val="100000"/>
                  </a:srgbClr>
                </a:solidFill>
                <a:latin typeface="黑体" panose="02010609060101010101" charset="-122"/>
                <a:ea typeface="黑体" panose="02010609060101010101" charset="-122"/>
                <a:cs typeface="黑体" panose="02010609060101010101" charset="-122"/>
              </a:rPr>
              <a:t> </a:t>
            </a:r>
            <a:r>
              <a:rPr sz="1700" b="1" kern="0" spc="60" dirty="0">
                <a:solidFill>
                  <a:srgbClr val="000000">
                    <a:alpha val="100000"/>
                  </a:srgbClr>
                </a:solidFill>
                <a:latin typeface="黑体" panose="02010609060101010101" charset="-122"/>
                <a:ea typeface="黑体" panose="02010609060101010101" charset="-122"/>
                <a:cs typeface="黑体" panose="02010609060101010101" charset="-122"/>
              </a:rPr>
              <a:t>2026年1-</a:t>
            </a:r>
            <a:r>
              <a:rPr lang="en-US" sz="1700" b="1" kern="0" spc="60" dirty="0">
                <a:solidFill>
                  <a:srgbClr val="000000">
                    <a:alpha val="100000"/>
                  </a:srgbClr>
                </a:solidFill>
                <a:latin typeface="黑体" panose="02010609060101010101" charset="-122"/>
                <a:ea typeface="黑体" panose="02010609060101010101" charset="-122"/>
                <a:cs typeface="黑体" panose="02010609060101010101" charset="-122"/>
              </a:rPr>
              <a:t>6</a:t>
            </a:r>
            <a:r>
              <a:rPr sz="1700" b="1" kern="0" spc="60" dirty="0">
                <a:solidFill>
                  <a:srgbClr val="000000">
                    <a:alpha val="100000"/>
                  </a:srgbClr>
                </a:solidFill>
                <a:latin typeface="黑体" panose="02010609060101010101" charset="-122"/>
                <a:ea typeface="黑体" panose="02010609060101010101" charset="-122"/>
                <a:cs typeface="黑体" panose="02010609060101010101" charset="-122"/>
              </a:rPr>
              <a:t>月钨进出口情况</a:t>
            </a:r>
            <a:endParaRPr sz="1700" dirty="0">
              <a:latin typeface="黑体" panose="02010609060101010101" charset="-122"/>
              <a:ea typeface="黑体" panose="02010609060101010101" charset="-122"/>
              <a:cs typeface="黑体" panose="02010609060101010101" charset="-122"/>
            </a:endParaRPr>
          </a:p>
        </p:txBody>
      </p:sp>
      <p:pic>
        <p:nvPicPr>
          <p:cNvPr id="2" name="图片 1"/>
          <p:cNvPicPr>
            <a:picLocks noChangeAspect="1"/>
          </p:cNvPicPr>
          <p:nvPr/>
        </p:nvPicPr>
        <p:blipFill>
          <a:blip r:embed="rId1"/>
          <a:stretch>
            <a:fillRect/>
          </a:stretch>
        </p:blipFill>
        <p:spPr>
          <a:xfrm>
            <a:off x="1270" y="1758315"/>
            <a:ext cx="9601200" cy="979233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textbox 118"/>
          <p:cNvSpPr/>
          <p:nvPr/>
        </p:nvSpPr>
        <p:spPr>
          <a:xfrm>
            <a:off x="0" y="0"/>
            <a:ext cx="9601200" cy="733425"/>
          </a:xfrm>
          <a:prstGeom prst="rect">
            <a:avLst/>
          </a:prstGeom>
          <a:solidFill>
            <a:srgbClr val="D4E3EB">
              <a:alpha val="100000"/>
            </a:srgbClr>
          </a:solidFill>
          <a:ln w="0" cap="flat">
            <a:noFill/>
            <a:prstDash val="solid"/>
            <a:miter lim="0"/>
          </a:ln>
        </p:spPr>
        <p:txBody>
          <a:bodyPr vert="horz" wrap="square" lIns="0" tIns="0" rIns="0" bIns="0"/>
          <a:lstStyle/>
          <a:p>
            <a:pPr algn="l" rtl="0" eaLnBrk="0">
              <a:lnSpc>
                <a:spcPct val="111000"/>
              </a:lnSpc>
            </a:pPr>
            <a:endParaRPr sz="8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85090" algn="l" rtl="0" eaLnBrk="0">
              <a:lnSpc>
                <a:spcPct val="86000"/>
              </a:lnSpc>
            </a:pPr>
            <a:r>
              <a:rPr sz="3200" kern="0" spc="-20" dirty="0">
                <a:solidFill>
                  <a:srgbClr val="2E5263">
                    <a:alpha val="100000"/>
                  </a:srgbClr>
                </a:solidFill>
                <a:latin typeface="黑体" panose="02010609060101010101" charset="-122"/>
                <a:ea typeface="黑体" panose="02010609060101010101" charset="-122"/>
                <a:cs typeface="黑体" panose="02010609060101010101" charset="-122"/>
              </a:rPr>
              <a:t>七、数字钨市</a:t>
            </a:r>
            <a:endParaRPr sz="3200" dirty="0">
              <a:latin typeface="黑体" panose="02010609060101010101" charset="-122"/>
              <a:ea typeface="黑体" panose="02010609060101010101" charset="-122"/>
              <a:cs typeface="黑体" panose="02010609060101010101" charset="-122"/>
            </a:endParaRPr>
          </a:p>
        </p:txBody>
      </p:sp>
      <p:sp>
        <p:nvSpPr>
          <p:cNvPr id="120" name="textbox 120"/>
          <p:cNvSpPr/>
          <p:nvPr/>
        </p:nvSpPr>
        <p:spPr>
          <a:xfrm>
            <a:off x="251129" y="968223"/>
            <a:ext cx="5883275" cy="257809"/>
          </a:xfrm>
          <a:prstGeom prst="rect">
            <a:avLst/>
          </a:prstGeom>
          <a:noFill/>
          <a:ln w="0" cap="flat">
            <a:noFill/>
            <a:prstDash val="solid"/>
            <a:miter lim="0"/>
          </a:ln>
        </p:spPr>
        <p:txBody>
          <a:bodyPr vert="horz" wrap="square" lIns="0" tIns="0" rIns="0" bIns="0"/>
          <a:lstStyle/>
          <a:p>
            <a:pPr algn="l" rtl="0" eaLnBrk="0">
              <a:lnSpc>
                <a:spcPct val="76000"/>
              </a:lnSpc>
            </a:pPr>
            <a:endParaRPr sz="100" dirty="0">
              <a:latin typeface="Arial" panose="020B0604020202020204"/>
              <a:ea typeface="Arial" panose="020B0604020202020204"/>
              <a:cs typeface="Arial" panose="020B0604020202020204"/>
            </a:endParaRPr>
          </a:p>
          <a:p>
            <a:pPr marL="12700" algn="l" rtl="0" eaLnBrk="0">
              <a:lnSpc>
                <a:spcPct val="90000"/>
              </a:lnSpc>
            </a:pPr>
            <a:r>
              <a:rPr sz="1700" b="1" kern="0" spc="80" dirty="0">
                <a:solidFill>
                  <a:srgbClr val="000000">
                    <a:alpha val="100000"/>
                  </a:srgbClr>
                </a:solidFill>
                <a:latin typeface="黑体" panose="02010609060101010101" charset="-122"/>
                <a:ea typeface="黑体" panose="02010609060101010101" charset="-122"/>
                <a:cs typeface="黑体" panose="02010609060101010101" charset="-122"/>
              </a:rPr>
              <a:t>7.4</a:t>
            </a:r>
            <a:r>
              <a:rPr sz="1700" kern="0" spc="80" dirty="0">
                <a:solidFill>
                  <a:srgbClr val="000000">
                    <a:alpha val="100000"/>
                  </a:srgbClr>
                </a:solidFill>
                <a:latin typeface="黑体" panose="02010609060101010101" charset="-122"/>
                <a:ea typeface="黑体" panose="02010609060101010101" charset="-122"/>
                <a:cs typeface="黑体" panose="02010609060101010101" charset="-122"/>
              </a:rPr>
              <a:t> </a:t>
            </a:r>
            <a:r>
              <a:rPr sz="1700" b="1" kern="0" spc="80" dirty="0">
                <a:solidFill>
                  <a:srgbClr val="000000">
                    <a:alpha val="100000"/>
                  </a:srgbClr>
                </a:solidFill>
                <a:latin typeface="黑体" panose="02010609060101010101" charset="-122"/>
                <a:ea typeface="黑体" panose="02010609060101010101" charset="-122"/>
                <a:cs typeface="黑体" panose="02010609060101010101" charset="-122"/>
              </a:rPr>
              <a:t>2026年1-</a:t>
            </a:r>
            <a:r>
              <a:rPr lang="en-US" sz="1700" b="1" kern="0" spc="80" dirty="0">
                <a:solidFill>
                  <a:srgbClr val="000000">
                    <a:alpha val="100000"/>
                  </a:srgbClr>
                </a:solidFill>
                <a:latin typeface="黑体" panose="02010609060101010101" charset="-122"/>
                <a:ea typeface="黑体" panose="02010609060101010101" charset="-122"/>
                <a:cs typeface="黑体" panose="02010609060101010101" charset="-122"/>
              </a:rPr>
              <a:t>6</a:t>
            </a:r>
            <a:r>
              <a:rPr sz="1700" b="1" kern="0" spc="80" dirty="0">
                <a:solidFill>
                  <a:srgbClr val="000000">
                    <a:alpha val="100000"/>
                  </a:srgbClr>
                </a:solidFill>
                <a:latin typeface="黑体" panose="02010609060101010101" charset="-122"/>
                <a:ea typeface="黑体" panose="02010609060101010101" charset="-122"/>
                <a:cs typeface="黑体" panose="02010609060101010101" charset="-122"/>
              </a:rPr>
              <a:t>月中国硬质合金及配</a:t>
            </a:r>
            <a:r>
              <a:rPr sz="1700" b="1" kern="0" spc="70" dirty="0">
                <a:solidFill>
                  <a:srgbClr val="000000">
                    <a:alpha val="100000"/>
                  </a:srgbClr>
                </a:solidFill>
                <a:latin typeface="黑体" panose="02010609060101010101" charset="-122"/>
                <a:ea typeface="黑体" panose="02010609060101010101" charset="-122"/>
                <a:cs typeface="黑体" panose="02010609060101010101" charset="-122"/>
              </a:rPr>
              <a:t>套产品进口情况分析表</a:t>
            </a:r>
            <a:endParaRPr sz="1700" dirty="0">
              <a:latin typeface="黑体" panose="02010609060101010101" charset="-122"/>
              <a:ea typeface="黑体" panose="02010609060101010101" charset="-122"/>
              <a:cs typeface="黑体" panose="02010609060101010101" charset="-122"/>
            </a:endParaRPr>
          </a:p>
        </p:txBody>
      </p:sp>
      <p:pic>
        <p:nvPicPr>
          <p:cNvPr id="2" name="图片 1"/>
          <p:cNvPicPr>
            <a:picLocks noChangeAspect="1"/>
          </p:cNvPicPr>
          <p:nvPr/>
        </p:nvPicPr>
        <p:blipFill>
          <a:blip r:embed="rId1"/>
          <a:stretch>
            <a:fillRect/>
          </a:stretch>
        </p:blipFill>
        <p:spPr>
          <a:xfrm>
            <a:off x="0" y="1461135"/>
            <a:ext cx="9601200" cy="5099685"/>
          </a:xfrm>
          <a:prstGeom prst="rect">
            <a:avLst/>
          </a:prstGeom>
        </p:spPr>
      </p:pic>
      <p:pic>
        <p:nvPicPr>
          <p:cNvPr id="3" name="图片 2"/>
          <p:cNvPicPr>
            <a:picLocks noChangeAspect="1"/>
          </p:cNvPicPr>
          <p:nvPr/>
        </p:nvPicPr>
        <p:blipFill>
          <a:blip r:embed="rId2"/>
          <a:stretch>
            <a:fillRect/>
          </a:stretch>
        </p:blipFill>
        <p:spPr>
          <a:xfrm>
            <a:off x="0" y="6907530"/>
            <a:ext cx="9601200" cy="539686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textbox 122"/>
          <p:cNvSpPr/>
          <p:nvPr/>
        </p:nvSpPr>
        <p:spPr>
          <a:xfrm>
            <a:off x="541020" y="1134745"/>
            <a:ext cx="8695055" cy="11273790"/>
          </a:xfrm>
          <a:prstGeom prst="rect">
            <a:avLst/>
          </a:prstGeom>
          <a:noFill/>
          <a:ln w="0" cap="flat">
            <a:noFill/>
            <a:prstDash val="solid"/>
            <a:miter lim="0"/>
          </a:ln>
        </p:spPr>
        <p:txBody>
          <a:bodyPr vert="horz" wrap="square" lIns="0" tIns="0" rIns="0" bIns="0"/>
          <a:lstStyle/>
          <a:p>
            <a:pPr indent="0" algn="just" rtl="0" eaLnBrk="0" fontAlgn="auto">
              <a:lnSpc>
                <a:spcPct val="150000"/>
              </a:lnSpc>
            </a:pPr>
            <a:endParaRPr sz="100" dirty="0">
              <a:latin typeface="Arial" panose="020B0604020202020204"/>
              <a:ea typeface="Arial" panose="020B0604020202020204"/>
              <a:cs typeface="Arial" panose="020B0604020202020204"/>
            </a:endParaRPr>
          </a:p>
          <a:p>
            <a:pPr marL="17780" indent="0" algn="just" rtl="0" eaLnBrk="0" fontAlgn="auto">
              <a:lnSpc>
                <a:spcPct val="150000"/>
              </a:lnSpc>
            </a:pPr>
            <a:r>
              <a:rPr sz="1700" kern="0" spc="100" dirty="0">
                <a:solidFill>
                  <a:srgbClr val="000000">
                    <a:alpha val="100000"/>
                  </a:srgbClr>
                </a:solidFill>
                <a:latin typeface="黑体" panose="02010609060101010101" charset="-122"/>
                <a:ea typeface="黑体" panose="02010609060101010101" charset="-122"/>
                <a:cs typeface="黑体" panose="02010609060101010101" charset="-122"/>
              </a:rPr>
              <a:t>8.1.</a:t>
            </a:r>
            <a:r>
              <a:rPr lang="zh-CN" altLang="en-US" sz="1700" kern="0" spc="100" dirty="0">
                <a:solidFill>
                  <a:srgbClr val="000000">
                    <a:alpha val="100000"/>
                  </a:srgbClr>
                </a:solidFill>
                <a:latin typeface="黑体" panose="02010609060101010101" charset="-122"/>
                <a:ea typeface="黑体" panose="02010609060101010101" charset="-122"/>
                <a:cs typeface="黑体" panose="02010609060101010101" charset="-122"/>
              </a:rPr>
              <a:t>美国内华达州发现巨型钨矿 短期难开采</a:t>
            </a:r>
            <a:endParaRPr lang="zh-CN" altLang="en-US" sz="1700" kern="0" spc="100" dirty="0">
              <a:solidFill>
                <a:srgbClr val="000000">
                  <a:alpha val="100000"/>
                </a:srgbClr>
              </a:solidFill>
              <a:latin typeface="黑体" panose="02010609060101010101" charset="-122"/>
              <a:ea typeface="黑体" panose="02010609060101010101" charset="-122"/>
              <a:cs typeface="黑体" panose="02010609060101010101" charset="-122"/>
            </a:endParaRPr>
          </a:p>
          <a:p>
            <a:pPr marL="17780" indent="0" algn="just" rtl="0" eaLnBrk="0" fontAlgn="auto">
              <a:lnSpc>
                <a:spcPct val="100000"/>
              </a:lnSpc>
            </a:pPr>
            <a:endParaRPr lang="zh-CN" altLang="en-US" sz="1700" kern="0" spc="100" dirty="0">
              <a:solidFill>
                <a:srgbClr val="000000">
                  <a:alpha val="100000"/>
                </a:srgbClr>
              </a:solidFill>
              <a:latin typeface="黑体" panose="02010609060101010101" charset="-122"/>
              <a:ea typeface="黑体" panose="02010609060101010101" charset="-122"/>
              <a:cs typeface="黑体" panose="02010609060101010101" charset="-122"/>
            </a:endParaRPr>
          </a:p>
          <a:p>
            <a:pPr marL="17780" indent="0" algn="just" rtl="0" eaLnBrk="0" fontAlgn="auto">
              <a:lnSpc>
                <a:spcPct val="150000"/>
              </a:lnSpc>
            </a:pPr>
            <a:r>
              <a:rPr lang="en-US" altLang="zh-CN" sz="1700" kern="0" spc="100" dirty="0">
                <a:solidFill>
                  <a:srgbClr val="000000">
                    <a:alpha val="100000"/>
                  </a:srgbClr>
                </a:solidFill>
                <a:latin typeface="黑体" panose="02010609060101010101" charset="-122"/>
                <a:ea typeface="黑体" panose="02010609060101010101" charset="-122"/>
                <a:cs typeface="黑体" panose="02010609060101010101" charset="-122"/>
              </a:rPr>
              <a:t>8月3</a:t>
            </a:r>
            <a:r>
              <a:rPr lang="zh-CN" altLang="en-US" sz="1700" kern="0" spc="100" dirty="0">
                <a:solidFill>
                  <a:srgbClr val="000000">
                    <a:alpha val="100000"/>
                  </a:srgbClr>
                </a:solidFill>
                <a:latin typeface="黑体" panose="02010609060101010101" charset="-122"/>
                <a:ea typeface="黑体" panose="02010609060101010101" charset="-122"/>
                <a:cs typeface="黑体" panose="02010609060101010101" charset="-122"/>
              </a:rPr>
              <a:t>日</a:t>
            </a:r>
            <a:r>
              <a:rPr lang="zh-CN" altLang="en-US" sz="1700" kern="0" spc="100" dirty="0">
                <a:solidFill>
                  <a:srgbClr val="000000">
                    <a:alpha val="100000"/>
                  </a:srgbClr>
                </a:solidFill>
                <a:latin typeface="黑体" panose="02010609060101010101" charset="-122"/>
                <a:ea typeface="黑体" panose="02010609060101010101" charset="-122"/>
                <a:cs typeface="黑体" panose="02010609060101010101" charset="-122"/>
                <a:sym typeface="+mn-ea"/>
              </a:rPr>
              <a:t>晚间</a:t>
            </a:r>
            <a:r>
              <a:rPr lang="en-US" altLang="zh-CN" sz="1700" kern="0" spc="10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lang="zh-CN" altLang="en-US" sz="1700" kern="0" spc="100" dirty="0">
                <a:solidFill>
                  <a:srgbClr val="000000">
                    <a:alpha val="100000"/>
                  </a:srgbClr>
                </a:solidFill>
                <a:latin typeface="黑体" panose="02010609060101010101" charset="-122"/>
                <a:ea typeface="黑体" panose="02010609060101010101" charset="-122"/>
                <a:cs typeface="黑体" panose="02010609060101010101" charset="-122"/>
              </a:rPr>
              <a:t>当地时间</a:t>
            </a:r>
            <a:r>
              <a:rPr lang="en-US" altLang="zh-CN" sz="1700" kern="0" spc="100" dirty="0">
                <a:solidFill>
                  <a:srgbClr val="000000">
                    <a:alpha val="100000"/>
                  </a:srgbClr>
                </a:solidFill>
                <a:latin typeface="黑体" panose="02010609060101010101" charset="-122"/>
                <a:ea typeface="黑体" panose="02010609060101010101" charset="-122"/>
                <a:cs typeface="黑体" panose="02010609060101010101" charset="-122"/>
              </a:rPr>
              <a:t>)</a:t>
            </a:r>
            <a:r>
              <a:rPr lang="zh-CN" altLang="en-US" sz="1700" kern="0" spc="100" dirty="0">
                <a:solidFill>
                  <a:srgbClr val="000000">
                    <a:alpha val="100000"/>
                  </a:srgbClr>
                </a:solidFill>
                <a:latin typeface="黑体" panose="02010609060101010101" charset="-122"/>
                <a:ea typeface="黑体" panose="02010609060101010101" charset="-122"/>
                <a:cs typeface="黑体" panose="02010609060101010101" charset="-122"/>
              </a:rPr>
              <a:t>，美国矿业公司3 </a:t>
            </a:r>
            <a:r>
              <a:rPr lang="en-US" altLang="zh-CN" sz="1700" kern="0" spc="100" dirty="0">
                <a:solidFill>
                  <a:srgbClr val="000000">
                    <a:alpha val="100000"/>
                  </a:srgbClr>
                </a:solidFill>
                <a:latin typeface="黑体" panose="02010609060101010101" charset="-122"/>
                <a:ea typeface="黑体" panose="02010609060101010101" charset="-122"/>
                <a:cs typeface="黑体" panose="02010609060101010101" charset="-122"/>
              </a:rPr>
              <a:t>Proton Lithium（3PL）</a:t>
            </a:r>
            <a:r>
              <a:rPr lang="zh-CN" altLang="en-US" sz="1700" kern="0" spc="100" dirty="0">
                <a:solidFill>
                  <a:srgbClr val="000000">
                    <a:alpha val="100000"/>
                  </a:srgbClr>
                </a:solidFill>
                <a:latin typeface="黑体" panose="02010609060101010101" charset="-122"/>
                <a:ea typeface="黑体" panose="02010609060101010101" charset="-122"/>
                <a:cs typeface="黑体" panose="02010609060101010101" charset="-122"/>
              </a:rPr>
              <a:t>发布资源评估报告，在内华达州铁路谷发现巨型矽卡岩型钨矿。预估资源量 178 万吨，估值约 1520 亿美元，规模为美国已知第二大钨矿的五倍以上，属美国近年重大关键矿产发现。据《金融时报》、财联社消息，约三分之一矿权与 </a:t>
            </a:r>
            <a:r>
              <a:rPr lang="en-US" altLang="zh-CN" sz="1700" kern="0" spc="100" dirty="0">
                <a:solidFill>
                  <a:srgbClr val="000000">
                    <a:alpha val="100000"/>
                  </a:srgbClr>
                </a:solidFill>
                <a:latin typeface="黑体" panose="02010609060101010101" charset="-122"/>
                <a:ea typeface="黑体" panose="02010609060101010101" charset="-122"/>
                <a:cs typeface="黑体" panose="02010609060101010101" charset="-122"/>
              </a:rPr>
              <a:t>NASA </a:t>
            </a:r>
            <a:r>
              <a:rPr lang="zh-CN" altLang="en-US" sz="1700" kern="0" spc="100" dirty="0">
                <a:solidFill>
                  <a:srgbClr val="000000">
                    <a:alpha val="100000"/>
                  </a:srgbClr>
                </a:solidFill>
                <a:latin typeface="黑体" panose="02010609060101010101" charset="-122"/>
                <a:ea typeface="黑体" panose="02010609060101010101" charset="-122"/>
                <a:cs typeface="黑体" panose="02010609060101010101" charset="-122"/>
              </a:rPr>
              <a:t>卫星校准、信号追踪保护区重叠，采矿活动受管控，该矿短期难以投产落地。</a:t>
            </a:r>
            <a:endParaRPr lang="zh-CN" altLang="en-US" sz="1700" kern="0" spc="100" dirty="0">
              <a:solidFill>
                <a:srgbClr val="000000">
                  <a:alpha val="100000"/>
                </a:srgbClr>
              </a:solidFill>
              <a:latin typeface="黑体" panose="02010609060101010101" charset="-122"/>
              <a:ea typeface="黑体" panose="02010609060101010101" charset="-122"/>
              <a:cs typeface="黑体" panose="02010609060101010101" charset="-122"/>
            </a:endParaRPr>
          </a:p>
          <a:p>
            <a:pPr marL="17780" indent="0" algn="just" rtl="0" eaLnBrk="0" fontAlgn="auto">
              <a:lnSpc>
                <a:spcPct val="150000"/>
              </a:lnSpc>
              <a:spcBef>
                <a:spcPts val="510"/>
              </a:spcBef>
            </a:pPr>
            <a:r>
              <a:rPr sz="1700" kern="0" spc="80" dirty="0">
                <a:solidFill>
                  <a:srgbClr val="000000">
                    <a:alpha val="100000"/>
                  </a:srgbClr>
                </a:solidFill>
                <a:latin typeface="黑体" panose="02010609060101010101" charset="-122"/>
                <a:ea typeface="黑体" panose="02010609060101010101" charset="-122"/>
                <a:cs typeface="黑体" panose="02010609060101010101" charset="-122"/>
              </a:rPr>
              <a:t>8.2.</a:t>
            </a:r>
            <a:r>
              <a:rPr lang="zh-CN" altLang="en-US" sz="1700" kern="0" spc="80" dirty="0">
                <a:solidFill>
                  <a:srgbClr val="000000">
                    <a:alpha val="100000"/>
                  </a:srgbClr>
                </a:solidFill>
                <a:latin typeface="黑体" panose="02010609060101010101" charset="-122"/>
                <a:ea typeface="黑体" panose="02010609060101010101" charset="-122"/>
                <a:cs typeface="黑体" panose="02010609060101010101" charset="-122"/>
              </a:rPr>
              <a:t>金诚信及子公司连签两大合同获刚果（金）铜矿及内蒙古钨矿项目</a:t>
            </a:r>
            <a:endParaRPr lang="zh-CN" altLang="en-US" sz="1700" kern="0" spc="80" dirty="0">
              <a:solidFill>
                <a:srgbClr val="000000">
                  <a:alpha val="100000"/>
                </a:srgbClr>
              </a:solidFill>
              <a:latin typeface="黑体" panose="02010609060101010101" charset="-122"/>
              <a:ea typeface="黑体" panose="02010609060101010101" charset="-122"/>
              <a:cs typeface="黑体" panose="02010609060101010101" charset="-122"/>
            </a:endParaRPr>
          </a:p>
          <a:p>
            <a:pPr marL="17780" indent="0" algn="just" rtl="0" eaLnBrk="0" fontAlgn="auto">
              <a:lnSpc>
                <a:spcPct val="100000"/>
              </a:lnSpc>
              <a:spcBef>
                <a:spcPts val="0"/>
              </a:spcBef>
            </a:pPr>
            <a:endParaRPr lang="zh-CN" altLang="en-US" sz="1700" kern="0" spc="80" dirty="0">
              <a:solidFill>
                <a:srgbClr val="000000">
                  <a:alpha val="100000"/>
                </a:srgbClr>
              </a:solidFill>
              <a:latin typeface="黑体" panose="02010609060101010101" charset="-122"/>
              <a:ea typeface="黑体" panose="02010609060101010101" charset="-122"/>
              <a:cs typeface="黑体" panose="02010609060101010101" charset="-122"/>
            </a:endParaRPr>
          </a:p>
          <a:p>
            <a:pPr marL="17780" indent="0" algn="just" rtl="0" eaLnBrk="0" fontAlgn="auto">
              <a:lnSpc>
                <a:spcPct val="150000"/>
              </a:lnSpc>
              <a:spcBef>
                <a:spcPts val="0"/>
              </a:spcBef>
            </a:pPr>
            <a:r>
              <a:rPr lang="zh-CN" altLang="en-US" sz="1700" kern="0" spc="80" dirty="0">
                <a:solidFill>
                  <a:srgbClr val="000000">
                    <a:alpha val="100000"/>
                  </a:srgbClr>
                </a:solidFill>
                <a:latin typeface="黑体" panose="02010609060101010101" charset="-122"/>
                <a:ea typeface="黑体" panose="02010609060101010101" charset="-122"/>
                <a:cs typeface="黑体" panose="02010609060101010101" charset="-122"/>
              </a:rPr>
              <a:t>8月5日，金诚信(603979.</a:t>
            </a:r>
            <a:r>
              <a:rPr lang="en-US" altLang="zh-CN" sz="1700" kern="0" spc="80" dirty="0">
                <a:solidFill>
                  <a:srgbClr val="000000">
                    <a:alpha val="100000"/>
                  </a:srgbClr>
                </a:solidFill>
                <a:latin typeface="黑体" panose="02010609060101010101" charset="-122"/>
                <a:ea typeface="黑体" panose="02010609060101010101" charset="-122"/>
                <a:cs typeface="黑体" panose="02010609060101010101" charset="-122"/>
              </a:rPr>
              <a:t>SH)</a:t>
            </a:r>
            <a:r>
              <a:rPr lang="zh-CN" altLang="en-US" sz="1700" kern="0" spc="80" dirty="0">
                <a:solidFill>
                  <a:srgbClr val="000000">
                    <a:alpha val="100000"/>
                  </a:srgbClr>
                </a:solidFill>
                <a:latin typeface="黑体" panose="02010609060101010101" charset="-122"/>
                <a:ea typeface="黑体" panose="02010609060101010101" charset="-122"/>
                <a:cs typeface="黑体" panose="02010609060101010101" charset="-122"/>
              </a:rPr>
              <a:t>公告称，公司及子公司近日签署两项日常经营合同。其中，刚果(金)卡莫阿-卡库拉铜矿地下采矿工程合同总价约1.19亿美元(不含增值税)，工期约32个月；中核(内蒙古)矿业投资有限公司白土营子钨多金属矿采选项目井巷工程基建签约合同金额为1.7亿元人民币，工期868天。</a:t>
            </a:r>
            <a:endParaRPr lang="zh-CN" altLang="en-US" sz="1700" kern="0" spc="80" dirty="0">
              <a:solidFill>
                <a:srgbClr val="000000">
                  <a:alpha val="100000"/>
                </a:srgbClr>
              </a:solidFill>
              <a:latin typeface="黑体" panose="02010609060101010101" charset="-122"/>
              <a:ea typeface="黑体" panose="02010609060101010101" charset="-122"/>
              <a:cs typeface="黑体" panose="02010609060101010101" charset="-122"/>
            </a:endParaRPr>
          </a:p>
          <a:p>
            <a:pPr marL="17780" indent="0" algn="just" rtl="0" eaLnBrk="0" fontAlgn="auto">
              <a:lnSpc>
                <a:spcPct val="100000"/>
              </a:lnSpc>
              <a:spcBef>
                <a:spcPts val="0"/>
              </a:spcBef>
            </a:pPr>
            <a:endParaRPr lang="zh-CN" altLang="en-US" sz="1700" kern="0" spc="80" dirty="0">
              <a:solidFill>
                <a:srgbClr val="000000">
                  <a:alpha val="100000"/>
                </a:srgbClr>
              </a:solidFill>
              <a:latin typeface="黑体" panose="02010609060101010101" charset="-122"/>
              <a:ea typeface="黑体" panose="02010609060101010101" charset="-122"/>
              <a:cs typeface="黑体" panose="02010609060101010101" charset="-122"/>
            </a:endParaRPr>
          </a:p>
          <a:p>
            <a:pPr marL="17780" indent="0" algn="just" rtl="0" eaLnBrk="0" fontAlgn="auto">
              <a:lnSpc>
                <a:spcPct val="150000"/>
              </a:lnSpc>
              <a:spcBef>
                <a:spcPts val="510"/>
              </a:spcBef>
            </a:pPr>
            <a:r>
              <a:rPr sz="1700" kern="0" spc="90" dirty="0">
                <a:solidFill>
                  <a:srgbClr val="000000">
                    <a:alpha val="100000"/>
                  </a:srgbClr>
                </a:solidFill>
                <a:latin typeface="黑体" panose="02010609060101010101" charset="-122"/>
                <a:ea typeface="黑体" panose="02010609060101010101" charset="-122"/>
                <a:cs typeface="黑体" panose="02010609060101010101" charset="-122"/>
              </a:rPr>
              <a:t>8.3.</a:t>
            </a:r>
            <a:r>
              <a:rPr lang="zh-CN" altLang="en-US" sz="1700" kern="0" spc="90" dirty="0">
                <a:solidFill>
                  <a:srgbClr val="000000">
                    <a:alpha val="100000"/>
                  </a:srgbClr>
                </a:solidFill>
                <a:latin typeface="黑体" panose="02010609060101010101" charset="-122"/>
                <a:ea typeface="黑体" panose="02010609060101010101" charset="-122"/>
                <a:cs typeface="黑体" panose="02010609060101010101" charset="-122"/>
              </a:rPr>
              <a:t>刚果（金）出台政令全面禁止铜、钴精矿出口</a:t>
            </a:r>
            <a:endParaRPr lang="zh-CN" altLang="en-US" sz="1700" kern="0" spc="90" dirty="0">
              <a:solidFill>
                <a:srgbClr val="000000">
                  <a:alpha val="100000"/>
                </a:srgbClr>
              </a:solidFill>
              <a:latin typeface="黑体" panose="02010609060101010101" charset="-122"/>
              <a:ea typeface="黑体" panose="02010609060101010101" charset="-122"/>
              <a:cs typeface="黑体" panose="02010609060101010101" charset="-122"/>
            </a:endParaRPr>
          </a:p>
          <a:p>
            <a:pPr marL="17780" indent="0" algn="just" rtl="0" eaLnBrk="0" fontAlgn="auto">
              <a:lnSpc>
                <a:spcPct val="100000"/>
              </a:lnSpc>
              <a:spcBef>
                <a:spcPts val="0"/>
              </a:spcBef>
            </a:pPr>
            <a:endParaRPr lang="zh-CN" altLang="en-US" sz="1700" kern="0" spc="90" dirty="0">
              <a:solidFill>
                <a:srgbClr val="000000">
                  <a:alpha val="100000"/>
                </a:srgbClr>
              </a:solidFill>
              <a:latin typeface="黑体" panose="02010609060101010101" charset="-122"/>
              <a:ea typeface="黑体" panose="02010609060101010101" charset="-122"/>
              <a:cs typeface="黑体" panose="02010609060101010101" charset="-122"/>
            </a:endParaRPr>
          </a:p>
          <a:p>
            <a:pPr marL="17780" indent="0" algn="just" rtl="0" eaLnBrk="0" fontAlgn="auto">
              <a:lnSpc>
                <a:spcPct val="150000"/>
              </a:lnSpc>
              <a:spcBef>
                <a:spcPts val="510"/>
              </a:spcBef>
            </a:pPr>
            <a:r>
              <a:rPr lang="zh-CN" altLang="en-US" sz="1700" kern="0" spc="90" dirty="0">
                <a:solidFill>
                  <a:srgbClr val="000000">
                    <a:alpha val="100000"/>
                  </a:srgbClr>
                </a:solidFill>
                <a:latin typeface="黑体" panose="02010609060101010101" charset="-122"/>
                <a:ea typeface="黑体" panose="02010609060101010101" charset="-122"/>
                <a:cs typeface="黑体" panose="02010609060101010101" charset="-122"/>
              </a:rPr>
              <a:t>8月6日，金沙萨讯，刚果（金）矿业、外贸、经济三部于6月29日在金沙萨签署跨部门行政令，官方原文明确写明 “禁止出口铜精矿和钴精矿”，禁令即时生效。</a:t>
            </a:r>
            <a:endParaRPr lang="zh-CN" altLang="en-US" sz="1700" kern="0" spc="90" dirty="0">
              <a:solidFill>
                <a:srgbClr val="000000">
                  <a:alpha val="100000"/>
                </a:srgbClr>
              </a:solidFill>
              <a:latin typeface="黑体" panose="02010609060101010101" charset="-122"/>
              <a:ea typeface="黑体" panose="02010609060101010101" charset="-122"/>
              <a:cs typeface="黑体" panose="02010609060101010101" charset="-122"/>
            </a:endParaRPr>
          </a:p>
          <a:p>
            <a:pPr marL="17780" indent="0" algn="just" rtl="0" eaLnBrk="0" fontAlgn="auto">
              <a:lnSpc>
                <a:spcPct val="150000"/>
              </a:lnSpc>
              <a:spcBef>
                <a:spcPts val="510"/>
              </a:spcBef>
            </a:pPr>
            <a:r>
              <a:rPr lang="zh-CN" altLang="en-US" sz="1700" kern="0" spc="90" dirty="0">
                <a:solidFill>
                  <a:srgbClr val="000000">
                    <a:alpha val="100000"/>
                  </a:srgbClr>
                </a:solidFill>
                <a:latin typeface="黑体" panose="02010609060101010101" charset="-122"/>
                <a:ea typeface="黑体" panose="02010609060101010101" charset="-122"/>
                <a:cs typeface="黑体" panose="02010609060101010101" charset="-122"/>
              </a:rPr>
              <a:t>该国为全球最大钴产国、重要铜供应国，出台禁令意在推动矿产本土深加工。政令规定特殊战略情形下，矿业部长可批复最长一年出口豁免；同步出台伴生矿新税制，设三个月过渡期。本次新政取代2023年旧规，仅限制初级精矿，电解铜、钴盐等高加工产品出口不受约束。（数据来源：路透社、刚果（金）三部联合官方政令）</a:t>
            </a:r>
            <a:endParaRPr lang="zh-CN" altLang="en-US" sz="1700" kern="0" spc="90" dirty="0">
              <a:solidFill>
                <a:srgbClr val="000000">
                  <a:alpha val="100000"/>
                </a:srgbClr>
              </a:solidFill>
              <a:latin typeface="黑体" panose="02010609060101010101" charset="-122"/>
              <a:ea typeface="黑体" panose="02010609060101010101" charset="-122"/>
              <a:cs typeface="黑体" panose="02010609060101010101" charset="-122"/>
            </a:endParaRPr>
          </a:p>
          <a:p>
            <a:pPr marL="17780" indent="0" algn="just" rtl="0" eaLnBrk="0" fontAlgn="auto">
              <a:lnSpc>
                <a:spcPct val="100000"/>
              </a:lnSpc>
              <a:spcBef>
                <a:spcPts val="0"/>
              </a:spcBef>
            </a:pPr>
            <a:endParaRPr lang="zh-CN" altLang="en-US" sz="1700" kern="0" spc="90" dirty="0">
              <a:solidFill>
                <a:srgbClr val="000000">
                  <a:alpha val="100000"/>
                </a:srgbClr>
              </a:solidFill>
              <a:latin typeface="黑体" panose="02010609060101010101" charset="-122"/>
              <a:ea typeface="黑体" panose="02010609060101010101" charset="-122"/>
              <a:cs typeface="黑体" panose="02010609060101010101" charset="-122"/>
            </a:endParaRPr>
          </a:p>
          <a:p>
            <a:pPr marL="17780" indent="0" algn="just" rtl="0" eaLnBrk="0" fontAlgn="auto">
              <a:lnSpc>
                <a:spcPct val="150000"/>
              </a:lnSpc>
              <a:spcBef>
                <a:spcPts val="510"/>
              </a:spcBef>
            </a:pPr>
            <a:r>
              <a:rPr lang="en-US" altLang="zh-CN" sz="1700" kern="0" spc="90" dirty="0">
                <a:solidFill>
                  <a:srgbClr val="000000">
                    <a:alpha val="100000"/>
                  </a:srgbClr>
                </a:solidFill>
                <a:latin typeface="黑体" panose="02010609060101010101" charset="-122"/>
                <a:ea typeface="黑体" panose="02010609060101010101" charset="-122"/>
                <a:cs typeface="黑体" panose="02010609060101010101" charset="-122"/>
              </a:rPr>
              <a:t>8.4.</a:t>
            </a:r>
            <a:r>
              <a:rPr lang="zh-CN" altLang="en-US" sz="1700" kern="0" spc="90" dirty="0">
                <a:solidFill>
                  <a:srgbClr val="000000">
                    <a:alpha val="100000"/>
                  </a:srgbClr>
                </a:solidFill>
                <a:latin typeface="黑体" panose="02010609060101010101" charset="-122"/>
                <a:ea typeface="黑体" panose="02010609060101010101" charset="-122"/>
                <a:cs typeface="黑体" panose="02010609060101010101" charset="-122"/>
              </a:rPr>
              <a:t>安泰科技再添两家“先进级智能工厂”</a:t>
            </a:r>
            <a:endParaRPr lang="zh-CN" altLang="en-US" sz="1700" kern="0" spc="90" dirty="0">
              <a:solidFill>
                <a:srgbClr val="000000">
                  <a:alpha val="100000"/>
                </a:srgbClr>
              </a:solidFill>
              <a:latin typeface="黑体" panose="02010609060101010101" charset="-122"/>
              <a:ea typeface="黑体" panose="02010609060101010101" charset="-122"/>
              <a:cs typeface="黑体" panose="02010609060101010101" charset="-122"/>
            </a:endParaRPr>
          </a:p>
          <a:p>
            <a:pPr marL="17780" indent="0" algn="just" rtl="0" eaLnBrk="0" fontAlgn="auto">
              <a:lnSpc>
                <a:spcPct val="100000"/>
              </a:lnSpc>
              <a:spcBef>
                <a:spcPts val="0"/>
              </a:spcBef>
            </a:pPr>
            <a:endParaRPr lang="zh-CN" altLang="en-US" sz="1700" kern="0" spc="90" dirty="0">
              <a:solidFill>
                <a:srgbClr val="000000">
                  <a:alpha val="100000"/>
                </a:srgbClr>
              </a:solidFill>
              <a:latin typeface="黑体" panose="02010609060101010101" charset="-122"/>
              <a:ea typeface="黑体" panose="02010609060101010101" charset="-122"/>
              <a:cs typeface="黑体" panose="02010609060101010101" charset="-122"/>
            </a:endParaRPr>
          </a:p>
          <a:p>
            <a:pPr marL="17780" indent="0" algn="just" rtl="0" eaLnBrk="0" fontAlgn="auto">
              <a:lnSpc>
                <a:spcPct val="150000"/>
              </a:lnSpc>
              <a:spcBef>
                <a:spcPts val="510"/>
              </a:spcBef>
            </a:pPr>
            <a:r>
              <a:rPr lang="en-US" altLang="zh-CN" sz="1700" kern="0" spc="90" dirty="0">
                <a:solidFill>
                  <a:srgbClr val="000000">
                    <a:alpha val="100000"/>
                  </a:srgbClr>
                </a:solidFill>
                <a:latin typeface="黑体" panose="02010609060101010101" charset="-122"/>
                <a:ea typeface="黑体" panose="02010609060101010101" charset="-122"/>
                <a:cs typeface="黑体" panose="02010609060101010101" charset="-122"/>
              </a:rPr>
              <a:t>8</a:t>
            </a:r>
            <a:r>
              <a:rPr lang="zh-CN" altLang="en-US" sz="1700" kern="0" spc="90" dirty="0">
                <a:solidFill>
                  <a:srgbClr val="000000">
                    <a:alpha val="100000"/>
                  </a:srgbClr>
                </a:solidFill>
                <a:latin typeface="黑体" panose="02010609060101010101" charset="-122"/>
                <a:ea typeface="黑体" panose="02010609060101010101" charset="-122"/>
                <a:cs typeface="黑体" panose="02010609060101010101" charset="-122"/>
              </a:rPr>
              <a:t>月</a:t>
            </a:r>
            <a:r>
              <a:rPr lang="en-US" altLang="zh-CN" sz="1700" kern="0" spc="90" dirty="0">
                <a:solidFill>
                  <a:srgbClr val="000000">
                    <a:alpha val="100000"/>
                  </a:srgbClr>
                </a:solidFill>
                <a:latin typeface="黑体" panose="02010609060101010101" charset="-122"/>
                <a:ea typeface="黑体" panose="02010609060101010101" charset="-122"/>
                <a:cs typeface="黑体" panose="02010609060101010101" charset="-122"/>
              </a:rPr>
              <a:t>20</a:t>
            </a:r>
            <a:r>
              <a:rPr lang="zh-CN" altLang="en-US" sz="1700" kern="0" spc="90" dirty="0">
                <a:solidFill>
                  <a:srgbClr val="000000">
                    <a:alpha val="100000"/>
                  </a:srgbClr>
                </a:solidFill>
                <a:latin typeface="黑体" panose="02010609060101010101" charset="-122"/>
                <a:ea typeface="黑体" panose="02010609060101010101" charset="-122"/>
                <a:cs typeface="黑体" panose="02010609060101010101" charset="-122"/>
              </a:rPr>
              <a:t>日，安泰科技旗下两家控股子公司——北京安泰钢研超硬材料制品有限责任公司与河冶科技股份有限公司双双获批2026年“先进级智能工厂”，标志着公司在智能制造</a:t>
            </a:r>
            <a:r>
              <a:rPr lang="zh-CN" altLang="en-US" sz="1700" kern="0" spc="80" dirty="0">
                <a:solidFill>
                  <a:srgbClr val="000000">
                    <a:alpha val="100000"/>
                  </a:srgbClr>
                </a:solidFill>
                <a:latin typeface="黑体" panose="02010609060101010101" charset="-122"/>
                <a:ea typeface="黑体" panose="02010609060101010101" charset="-122"/>
                <a:cs typeface="黑体" panose="02010609060101010101" charset="-122"/>
                <a:sym typeface="+mn-ea"/>
              </a:rPr>
              <a:t>和数字化转型领域再次取得重要阶段性成果。截至目前，安泰科技已拥有卓越级智能工厂2家、先进级智能工厂3家，成为新材料领域智能制造的标杆企业。</a:t>
            </a:r>
            <a:endParaRPr lang="zh-CN" altLang="en-US" sz="1700" kern="0" spc="80" dirty="0">
              <a:solidFill>
                <a:srgbClr val="000000">
                  <a:alpha val="100000"/>
                </a:srgbClr>
              </a:solidFill>
              <a:latin typeface="黑体" panose="02010609060101010101" charset="-122"/>
              <a:ea typeface="黑体" panose="02010609060101010101" charset="-122"/>
              <a:cs typeface="黑体" panose="02010609060101010101" charset="-122"/>
              <a:sym typeface="+mn-ea"/>
            </a:endParaRPr>
          </a:p>
          <a:p>
            <a:pPr marL="17780" indent="0" algn="just" rtl="0" eaLnBrk="0" fontAlgn="auto">
              <a:lnSpc>
                <a:spcPct val="150000"/>
              </a:lnSpc>
              <a:spcBef>
                <a:spcPts val="510"/>
              </a:spcBef>
            </a:pPr>
            <a:endParaRPr lang="zh-CN" altLang="en-US" sz="1700" kern="0" spc="90" dirty="0">
              <a:solidFill>
                <a:srgbClr val="000000">
                  <a:alpha val="100000"/>
                </a:srgbClr>
              </a:solidFill>
              <a:latin typeface="黑体" panose="02010609060101010101" charset="-122"/>
              <a:ea typeface="黑体" panose="02010609060101010101" charset="-122"/>
              <a:cs typeface="黑体" panose="02010609060101010101" charset="-122"/>
            </a:endParaRPr>
          </a:p>
        </p:txBody>
      </p:sp>
      <p:sp>
        <p:nvSpPr>
          <p:cNvPr id="124" name="textbox 124"/>
          <p:cNvSpPr/>
          <p:nvPr/>
        </p:nvSpPr>
        <p:spPr>
          <a:xfrm>
            <a:off x="1524" y="0"/>
            <a:ext cx="9599930" cy="873760"/>
          </a:xfrm>
          <a:prstGeom prst="rect">
            <a:avLst/>
          </a:prstGeom>
          <a:solidFill>
            <a:srgbClr val="D4E3EB">
              <a:alpha val="100000"/>
            </a:srgbClr>
          </a:solidFill>
          <a:ln w="0" cap="flat">
            <a:noFill/>
            <a:prstDash val="solid"/>
            <a:miter lim="0"/>
          </a:ln>
        </p:spPr>
        <p:txBody>
          <a:bodyPr vert="horz" wrap="square" lIns="0" tIns="0" rIns="0" bIns="0"/>
          <a:lstStyle/>
          <a:p>
            <a:pPr algn="l" rtl="0" eaLnBrk="0">
              <a:lnSpc>
                <a:spcPct val="120000"/>
              </a:lnSpc>
            </a:pPr>
            <a:endParaRPr sz="1000" dirty="0">
              <a:latin typeface="Arial" panose="020B0604020202020204"/>
              <a:ea typeface="Arial" panose="020B0604020202020204"/>
              <a:cs typeface="Arial" panose="020B0604020202020204"/>
            </a:endParaRPr>
          </a:p>
          <a:p>
            <a:pPr marL="107950" algn="l" rtl="0" eaLnBrk="0">
              <a:lnSpc>
                <a:spcPct val="86000"/>
              </a:lnSpc>
              <a:spcBef>
                <a:spcPts val="0"/>
              </a:spcBef>
            </a:pPr>
            <a:r>
              <a:rPr sz="3500" kern="0" spc="-20" dirty="0">
                <a:solidFill>
                  <a:srgbClr val="2E5263">
                    <a:alpha val="100000"/>
                  </a:srgbClr>
                </a:solidFill>
                <a:latin typeface="黑体" panose="02010609060101010101" charset="-122"/>
                <a:ea typeface="黑体" panose="02010609060101010101" charset="-122"/>
                <a:cs typeface="黑体" panose="02010609060101010101" charset="-122"/>
              </a:rPr>
              <a:t>八、8月钨市讯息</a:t>
            </a:r>
            <a:endParaRPr sz="3500" dirty="0">
              <a:latin typeface="黑体" panose="02010609060101010101" charset="-122"/>
              <a:ea typeface="黑体" panose="02010609060101010101" charset="-122"/>
              <a:cs typeface="黑体" panose="02010609060101010101"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textbox 132"/>
          <p:cNvSpPr/>
          <p:nvPr/>
        </p:nvSpPr>
        <p:spPr>
          <a:xfrm>
            <a:off x="282465" y="10507053"/>
            <a:ext cx="8963659" cy="1896110"/>
          </a:xfrm>
          <a:prstGeom prst="rect">
            <a:avLst/>
          </a:prstGeom>
          <a:noFill/>
          <a:ln w="0" cap="flat">
            <a:noFill/>
            <a:prstDash val="solid"/>
            <a:miter lim="0"/>
          </a:ln>
        </p:spPr>
        <p:txBody>
          <a:bodyPr vert="horz" wrap="square" lIns="0" tIns="0" rIns="0" bIns="0"/>
          <a:lstStyle/>
          <a:p>
            <a:pPr algn="l" rtl="0" eaLnBrk="0">
              <a:lnSpc>
                <a:spcPct val="84000"/>
              </a:lnSpc>
            </a:pPr>
            <a:endParaRPr sz="100" dirty="0">
              <a:latin typeface="Arial" panose="020B0604020202020204"/>
              <a:ea typeface="Arial" panose="020B0604020202020204"/>
              <a:cs typeface="Arial" panose="020B0604020202020204"/>
            </a:endParaRPr>
          </a:p>
          <a:p>
            <a:pPr marL="3790315" algn="l" rtl="0" eaLnBrk="0">
              <a:lnSpc>
                <a:spcPct val="86000"/>
              </a:lnSpc>
            </a:pPr>
            <a:r>
              <a:rPr sz="2000" kern="0" spc="-20" dirty="0">
                <a:solidFill>
                  <a:srgbClr val="3D6D84">
                    <a:alpha val="100000"/>
                  </a:srgbClr>
                </a:solidFill>
                <a:latin typeface="Arial" panose="020B0604020202020204"/>
                <a:ea typeface="Arial" panose="020B0604020202020204"/>
                <a:cs typeface="Arial" panose="020B0604020202020204"/>
              </a:rPr>
              <a:t>- </a:t>
            </a:r>
            <a:r>
              <a:rPr sz="2000" kern="0" spc="-20" dirty="0">
                <a:solidFill>
                  <a:srgbClr val="3D6D84">
                    <a:alpha val="100000"/>
                  </a:srgbClr>
                </a:solidFill>
                <a:latin typeface="黑体" panose="02010609060101010101" charset="-122"/>
                <a:ea typeface="黑体" panose="02010609060101010101" charset="-122"/>
                <a:cs typeface="黑体" panose="02010609060101010101" charset="-122"/>
              </a:rPr>
              <a:t>报告完</a:t>
            </a:r>
            <a:r>
              <a:rPr sz="2000" kern="0" spc="-340" dirty="0">
                <a:solidFill>
                  <a:srgbClr val="3D6D84">
                    <a:alpha val="100000"/>
                  </a:srgbClr>
                </a:solidFill>
                <a:latin typeface="黑体" panose="02010609060101010101" charset="-122"/>
                <a:ea typeface="黑体" panose="02010609060101010101" charset="-122"/>
                <a:cs typeface="黑体" panose="02010609060101010101" charset="-122"/>
              </a:rPr>
              <a:t> </a:t>
            </a:r>
            <a:r>
              <a:rPr sz="2000" kern="0" spc="-20" dirty="0">
                <a:solidFill>
                  <a:srgbClr val="3D6D84">
                    <a:alpha val="100000"/>
                  </a:srgbClr>
                </a:solidFill>
                <a:latin typeface="Arial" panose="020B0604020202020204"/>
                <a:ea typeface="Arial" panose="020B0604020202020204"/>
                <a:cs typeface="Arial" panose="020B0604020202020204"/>
              </a:rPr>
              <a:t>-</a:t>
            </a:r>
            <a:endParaRPr sz="2000" dirty="0">
              <a:latin typeface="Arial" panose="020B0604020202020204"/>
              <a:ea typeface="Arial" panose="020B0604020202020204"/>
              <a:cs typeface="Arial" panose="020B0604020202020204"/>
            </a:endParaRPr>
          </a:p>
          <a:p>
            <a:pPr marL="16510" algn="l" rtl="0" eaLnBrk="0">
              <a:lnSpc>
                <a:spcPct val="90000"/>
              </a:lnSpc>
              <a:spcBef>
                <a:spcPts val="1440"/>
              </a:spcBef>
            </a:pPr>
            <a:r>
              <a:rPr sz="1500" kern="0" spc="60" dirty="0">
                <a:solidFill>
                  <a:srgbClr val="000000">
                    <a:alpha val="100000"/>
                  </a:srgbClr>
                </a:solidFill>
                <a:latin typeface="黑体" panose="02010609060101010101" charset="-122"/>
                <a:ea typeface="黑体" panose="02010609060101010101" charset="-122"/>
                <a:cs typeface="黑体" panose="02010609060101010101" charset="-122"/>
              </a:rPr>
              <a:t>报告说明:</a:t>
            </a:r>
            <a:endParaRPr sz="1500" dirty="0">
              <a:latin typeface="黑体" panose="02010609060101010101" charset="-122"/>
              <a:ea typeface="黑体" panose="02010609060101010101" charset="-122"/>
              <a:cs typeface="黑体" panose="02010609060101010101" charset="-122"/>
            </a:endParaRPr>
          </a:p>
          <a:p>
            <a:pPr marL="27940" algn="l" rtl="0" eaLnBrk="0">
              <a:lnSpc>
                <a:spcPct val="90000"/>
              </a:lnSpc>
              <a:spcBef>
                <a:spcPts val="300"/>
              </a:spcBef>
            </a:pPr>
            <a:r>
              <a:rPr sz="1500" kern="0" spc="100" dirty="0">
                <a:solidFill>
                  <a:srgbClr val="000000">
                    <a:alpha val="100000"/>
                  </a:srgbClr>
                </a:solidFill>
                <a:latin typeface="黑体" panose="02010609060101010101" charset="-122"/>
                <a:ea typeface="黑体" panose="02010609060101010101" charset="-122"/>
                <a:cs typeface="黑体" panose="02010609060101010101" charset="-122"/>
              </a:rPr>
              <a:t>1.钨精矿、</a:t>
            </a:r>
            <a:r>
              <a:rPr sz="1500" kern="0" spc="0" dirty="0">
                <a:solidFill>
                  <a:srgbClr val="000000">
                    <a:alpha val="100000"/>
                  </a:srgbClr>
                </a:solidFill>
                <a:latin typeface="黑体" panose="02010609060101010101" charset="-122"/>
                <a:ea typeface="黑体" panose="02010609060101010101" charset="-122"/>
                <a:cs typeface="黑体" panose="02010609060101010101" charset="-122"/>
              </a:rPr>
              <a:t>APT</a:t>
            </a:r>
            <a:r>
              <a:rPr sz="1500" kern="0" spc="100" dirty="0">
                <a:solidFill>
                  <a:srgbClr val="000000">
                    <a:alpha val="100000"/>
                  </a:srgbClr>
                </a:solidFill>
                <a:latin typeface="黑体" panose="02010609060101010101" charset="-122"/>
                <a:ea typeface="黑体" panose="02010609060101010101" charset="-122"/>
                <a:cs typeface="黑体" panose="02010609060101010101" charset="-122"/>
              </a:rPr>
              <a:t>、钨粉、钨铁生产</a:t>
            </a:r>
            <a:r>
              <a:rPr sz="1500" kern="0" spc="90" dirty="0">
                <a:solidFill>
                  <a:srgbClr val="000000">
                    <a:alpha val="100000"/>
                  </a:srgbClr>
                </a:solidFill>
                <a:latin typeface="黑体" panose="02010609060101010101" charset="-122"/>
                <a:ea typeface="黑体" panose="02010609060101010101" charset="-122"/>
                <a:cs typeface="黑体" panose="02010609060101010101" charset="-122"/>
              </a:rPr>
              <a:t>量为不完全统计,半年度、年度数据将会修正。</a:t>
            </a:r>
            <a:endParaRPr sz="1500" dirty="0">
              <a:latin typeface="黑体" panose="02010609060101010101" charset="-122"/>
              <a:ea typeface="黑体" panose="02010609060101010101" charset="-122"/>
              <a:cs typeface="黑体" panose="02010609060101010101" charset="-122"/>
            </a:endParaRPr>
          </a:p>
          <a:p>
            <a:pPr marL="16510" algn="l" rtl="0" eaLnBrk="0">
              <a:lnSpc>
                <a:spcPct val="90000"/>
              </a:lnSpc>
              <a:spcBef>
                <a:spcPts val="300"/>
              </a:spcBef>
            </a:pPr>
            <a:r>
              <a:rPr sz="1500" kern="0" spc="90" dirty="0">
                <a:solidFill>
                  <a:srgbClr val="000000">
                    <a:alpha val="100000"/>
                  </a:srgbClr>
                </a:solidFill>
                <a:latin typeface="黑体" panose="02010609060101010101" charset="-122"/>
                <a:ea typeface="黑体" panose="02010609060101010101" charset="-122"/>
                <a:cs typeface="黑体" panose="02010609060101010101" charset="-122"/>
              </a:rPr>
              <a:t>2.钨及硬质合金产品价格为市场抽样统计,仅用作行情参考研究。</a:t>
            </a:r>
            <a:endParaRPr sz="1500" dirty="0">
              <a:latin typeface="黑体" panose="02010609060101010101" charset="-122"/>
              <a:ea typeface="黑体" panose="02010609060101010101" charset="-122"/>
              <a:cs typeface="黑体" panose="02010609060101010101" charset="-122"/>
            </a:endParaRPr>
          </a:p>
          <a:p>
            <a:pPr marL="17780" algn="l" rtl="0" eaLnBrk="0">
              <a:lnSpc>
                <a:spcPct val="90000"/>
              </a:lnSpc>
              <a:spcBef>
                <a:spcPts val="300"/>
              </a:spcBef>
            </a:pPr>
            <a:r>
              <a:rPr sz="1500" kern="0" spc="100" dirty="0">
                <a:solidFill>
                  <a:srgbClr val="000000">
                    <a:alpha val="100000"/>
                  </a:srgbClr>
                </a:solidFill>
                <a:latin typeface="黑体" panose="02010609060101010101" charset="-122"/>
                <a:ea typeface="黑体" panose="02010609060101010101" charset="-122"/>
                <a:cs typeface="黑体" panose="02010609060101010101" charset="-122"/>
              </a:rPr>
              <a:t>3.本报告数据为钨钼云商对固定样本</a:t>
            </a:r>
            <a:r>
              <a:rPr sz="1500" kern="0" spc="90" dirty="0">
                <a:solidFill>
                  <a:srgbClr val="000000">
                    <a:alpha val="100000"/>
                  </a:srgbClr>
                </a:solidFill>
                <a:latin typeface="黑体" panose="02010609060101010101" charset="-122"/>
                <a:ea typeface="黑体" panose="02010609060101010101" charset="-122"/>
                <a:cs typeface="黑体" panose="02010609060101010101" charset="-122"/>
              </a:rPr>
              <a:t>按月度周期连续统计,我们力求数据的全面、保证数据的连续。</a:t>
            </a:r>
            <a:endParaRPr sz="1500" dirty="0">
              <a:latin typeface="黑体" panose="02010609060101010101" charset="-122"/>
              <a:ea typeface="黑体" panose="02010609060101010101" charset="-122"/>
              <a:cs typeface="黑体" panose="02010609060101010101" charset="-122"/>
            </a:endParaRPr>
          </a:p>
          <a:p>
            <a:pPr marL="17145" indent="-4445" algn="l" rtl="0" eaLnBrk="0">
              <a:lnSpc>
                <a:spcPct val="99000"/>
              </a:lnSpc>
              <a:spcBef>
                <a:spcPts val="275"/>
              </a:spcBef>
            </a:pPr>
            <a:r>
              <a:rPr sz="1500" kern="0" spc="100" dirty="0">
                <a:solidFill>
                  <a:srgbClr val="000000">
                    <a:alpha val="100000"/>
                  </a:srgbClr>
                </a:solidFill>
                <a:latin typeface="黑体" panose="02010609060101010101" charset="-122"/>
                <a:ea typeface="黑体" panose="02010609060101010101" charset="-122"/>
                <a:cs typeface="黑体" panose="02010609060101010101" charset="-122"/>
              </a:rPr>
              <a:t>4.本报告结论和观点均为就以上统计数据的结论分析和市场探讨,仅</a:t>
            </a:r>
            <a:r>
              <a:rPr sz="1500" kern="0" spc="90" dirty="0">
                <a:solidFill>
                  <a:srgbClr val="000000">
                    <a:alpha val="100000"/>
                  </a:srgbClr>
                </a:solidFill>
                <a:latin typeface="黑体" panose="02010609060101010101" charset="-122"/>
                <a:ea typeface="黑体" panose="02010609060101010101" charset="-122"/>
                <a:cs typeface="黑体" panose="02010609060101010101" charset="-122"/>
              </a:rPr>
              <a:t>供会员单位交流参考,不作为直</a:t>
            </a:r>
            <a:r>
              <a:rPr sz="1500" kern="0" spc="100" dirty="0">
                <a:solidFill>
                  <a:srgbClr val="000000">
                    <a:alpha val="100000"/>
                  </a:srgbClr>
                </a:solidFill>
                <a:latin typeface="黑体" panose="02010609060101010101" charset="-122"/>
                <a:ea typeface="黑体" panose="02010609060101010101" charset="-122"/>
                <a:cs typeface="黑体" panose="02010609060101010101" charset="-122"/>
              </a:rPr>
              <a:t>接投资或操作建议,任何据此操作</a:t>
            </a:r>
            <a:r>
              <a:rPr sz="1500" kern="0" spc="90" dirty="0">
                <a:solidFill>
                  <a:srgbClr val="000000">
                    <a:alpha val="100000"/>
                  </a:srgbClr>
                </a:solidFill>
                <a:latin typeface="黑体" panose="02010609060101010101" charset="-122"/>
                <a:ea typeface="黑体" panose="02010609060101010101" charset="-122"/>
                <a:cs typeface="黑体" panose="02010609060101010101" charset="-122"/>
              </a:rPr>
              <a:t>可能产生的风险钨钼云商概不承担责任。</a:t>
            </a:r>
            <a:endParaRPr sz="1500" dirty="0">
              <a:latin typeface="黑体" panose="02010609060101010101" charset="-122"/>
              <a:ea typeface="黑体" panose="02010609060101010101" charset="-122"/>
              <a:cs typeface="黑体" panose="02010609060101010101" charset="-122"/>
            </a:endParaRPr>
          </a:p>
        </p:txBody>
      </p:sp>
      <p:sp>
        <p:nvSpPr>
          <p:cNvPr id="134" name="textbox 134"/>
          <p:cNvSpPr/>
          <p:nvPr/>
        </p:nvSpPr>
        <p:spPr>
          <a:xfrm>
            <a:off x="0" y="0"/>
            <a:ext cx="9601200" cy="733425"/>
          </a:xfrm>
          <a:prstGeom prst="rect">
            <a:avLst/>
          </a:prstGeom>
          <a:solidFill>
            <a:srgbClr val="D4E3EB">
              <a:alpha val="100000"/>
            </a:srgbClr>
          </a:solidFill>
          <a:ln w="0" cap="flat">
            <a:noFill/>
            <a:prstDash val="solid"/>
            <a:miter lim="0"/>
          </a:ln>
        </p:spPr>
        <p:txBody>
          <a:bodyPr vert="horz" wrap="square" lIns="0" tIns="0" rIns="0" bIns="0"/>
          <a:lstStyle/>
          <a:p>
            <a:pPr algn="l" rtl="0" eaLnBrk="0">
              <a:lnSpc>
                <a:spcPct val="111000"/>
              </a:lnSpc>
            </a:pPr>
            <a:endParaRPr sz="8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96520" algn="l" rtl="0" eaLnBrk="0">
              <a:lnSpc>
                <a:spcPct val="86000"/>
              </a:lnSpc>
            </a:pPr>
            <a:r>
              <a:rPr sz="3200" kern="0" spc="-10" dirty="0">
                <a:solidFill>
                  <a:srgbClr val="2E5263">
                    <a:alpha val="100000"/>
                  </a:srgbClr>
                </a:solidFill>
                <a:latin typeface="黑体" panose="02010609060101010101" charset="-122"/>
                <a:ea typeface="黑体" panose="02010609060101010101" charset="-122"/>
                <a:cs typeface="黑体" panose="02010609060101010101" charset="-122"/>
              </a:rPr>
              <a:t>九、2026年</a:t>
            </a:r>
            <a:r>
              <a:rPr lang="en-US" sz="3200" kern="0" spc="-10" dirty="0">
                <a:solidFill>
                  <a:srgbClr val="2E5263">
                    <a:alpha val="100000"/>
                  </a:srgbClr>
                </a:solidFill>
                <a:latin typeface="黑体" panose="02010609060101010101" charset="-122"/>
                <a:ea typeface="黑体" panose="02010609060101010101" charset="-122"/>
                <a:cs typeface="黑体" panose="02010609060101010101" charset="-122"/>
              </a:rPr>
              <a:t>8月</a:t>
            </a:r>
            <a:r>
              <a:rPr sz="3200" kern="0" spc="-10" dirty="0">
                <a:solidFill>
                  <a:srgbClr val="2E5263">
                    <a:alpha val="100000"/>
                  </a:srgbClr>
                </a:solidFill>
                <a:latin typeface="黑体" panose="02010609060101010101" charset="-122"/>
                <a:ea typeface="黑体" panose="02010609060101010101" charset="-122"/>
                <a:cs typeface="黑体" panose="02010609060101010101" charset="-122"/>
              </a:rPr>
              <a:t>中国钨产品平均价表</a:t>
            </a:r>
            <a:r>
              <a:rPr sz="3200" kern="0" spc="-20" dirty="0">
                <a:solidFill>
                  <a:srgbClr val="2E5263">
                    <a:alpha val="100000"/>
                  </a:srgbClr>
                </a:solidFill>
                <a:latin typeface="黑体" panose="02010609060101010101" charset="-122"/>
                <a:ea typeface="黑体" panose="02010609060101010101" charset="-122"/>
                <a:cs typeface="黑体" panose="02010609060101010101" charset="-122"/>
              </a:rPr>
              <a:t>现</a:t>
            </a:r>
            <a:endParaRPr sz="3200" dirty="0">
              <a:latin typeface="黑体" panose="02010609060101010101" charset="-122"/>
              <a:ea typeface="黑体" panose="02010609060101010101" charset="-122"/>
              <a:cs typeface="黑体" panose="02010609060101010101" charset="-122"/>
            </a:endParaRPr>
          </a:p>
        </p:txBody>
      </p:sp>
      <p:pic>
        <p:nvPicPr>
          <p:cNvPr id="2" name="图片 1"/>
          <p:cNvPicPr>
            <a:picLocks noChangeAspect="1"/>
          </p:cNvPicPr>
          <p:nvPr/>
        </p:nvPicPr>
        <p:blipFill>
          <a:blip r:embed="rId1"/>
          <a:stretch>
            <a:fillRect/>
          </a:stretch>
        </p:blipFill>
        <p:spPr>
          <a:xfrm>
            <a:off x="0" y="734060"/>
            <a:ext cx="9601200" cy="940943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textbox 16"/>
          <p:cNvSpPr/>
          <p:nvPr/>
        </p:nvSpPr>
        <p:spPr>
          <a:xfrm>
            <a:off x="634" y="0"/>
            <a:ext cx="9600565" cy="1162685"/>
          </a:xfrm>
          <a:prstGeom prst="rect">
            <a:avLst/>
          </a:prstGeom>
          <a:solidFill>
            <a:srgbClr val="C9D8E4">
              <a:alpha val="100000"/>
            </a:srgbClr>
          </a:solidFill>
          <a:ln w="0" cap="flat">
            <a:noFill/>
            <a:prstDash val="solid"/>
            <a:miter lim="0"/>
          </a:ln>
        </p:spPr>
        <p:txBody>
          <a:bodyPr vert="horz" wrap="square" lIns="0" tIns="0" rIns="0" bIns="0"/>
          <a:lstStyle/>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000"/>
              </a:lnSpc>
            </a:pPr>
            <a:endParaRPr sz="100" dirty="0">
              <a:latin typeface="Arial" panose="020B0604020202020204"/>
              <a:ea typeface="Arial" panose="020B0604020202020204"/>
              <a:cs typeface="Arial" panose="020B0604020202020204"/>
            </a:endParaRPr>
          </a:p>
          <a:p>
            <a:pPr marL="115570" algn="l" rtl="0" eaLnBrk="0">
              <a:lnSpc>
                <a:spcPct val="86000"/>
              </a:lnSpc>
            </a:pPr>
            <a:r>
              <a:rPr sz="3500" b="1" kern="0" spc="-20" dirty="0">
                <a:solidFill>
                  <a:srgbClr val="2E5263">
                    <a:alpha val="100000"/>
                  </a:srgbClr>
                </a:solidFill>
                <a:latin typeface="黑体" panose="02010609060101010101" charset="-122"/>
                <a:ea typeface="黑体" panose="02010609060101010101" charset="-122"/>
                <a:cs typeface="黑体" panose="02010609060101010101" charset="-122"/>
              </a:rPr>
              <a:t>一、2026年8月份钨市场简报</a:t>
            </a:r>
            <a:endParaRPr sz="3500" dirty="0">
              <a:latin typeface="黑体" panose="02010609060101010101" charset="-122"/>
              <a:ea typeface="黑体" panose="02010609060101010101" charset="-122"/>
              <a:cs typeface="黑体" panose="02010609060101010101" charset="-122"/>
            </a:endParaRPr>
          </a:p>
        </p:txBody>
      </p:sp>
      <p:pic>
        <p:nvPicPr>
          <p:cNvPr id="2" name="图片 1"/>
          <p:cNvPicPr>
            <a:picLocks noChangeAspect="1"/>
          </p:cNvPicPr>
          <p:nvPr/>
        </p:nvPicPr>
        <p:blipFill>
          <a:blip r:embed="rId1"/>
          <a:stretch>
            <a:fillRect/>
          </a:stretch>
        </p:blipFill>
        <p:spPr>
          <a:xfrm>
            <a:off x="269875" y="1518285"/>
            <a:ext cx="9060815" cy="10937240"/>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 18"/>
          <p:cNvSpPr/>
          <p:nvPr/>
        </p:nvSpPr>
        <p:spPr>
          <a:xfrm>
            <a:off x="0" y="0"/>
            <a:ext cx="9601200" cy="12801600"/>
          </a:xfrm>
          <a:prstGeom prst="rect">
            <a:avLst/>
          </a:prstGeom>
          <a:solidFill>
            <a:srgbClr val="F2F2F2">
              <a:alpha val="100000"/>
            </a:srgbClr>
          </a:solidFill>
          <a:ln w="0" cap="flat">
            <a:noFill/>
            <a:prstDash val="solid"/>
            <a:miter lim="0"/>
          </a:ln>
        </p:spPr>
        <p:txBody>
          <a:bodyPr rtlCol="0"/>
          <a:lstStyle/>
          <a:p>
            <a:pPr algn="ctr"/>
            <a:endParaRPr lang="zh-CN" altLang="en-US"/>
          </a:p>
        </p:txBody>
      </p:sp>
      <p:sp>
        <p:nvSpPr>
          <p:cNvPr id="22" name="textbox 22"/>
          <p:cNvSpPr/>
          <p:nvPr/>
        </p:nvSpPr>
        <p:spPr>
          <a:xfrm>
            <a:off x="328012" y="316763"/>
            <a:ext cx="5356859" cy="483869"/>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Arial" panose="020B0604020202020204"/>
              <a:ea typeface="Arial" panose="020B0604020202020204"/>
              <a:cs typeface="Arial" panose="020B0604020202020204"/>
            </a:endParaRPr>
          </a:p>
          <a:p>
            <a:pPr marL="12700" algn="l" rtl="0" eaLnBrk="0">
              <a:lnSpc>
                <a:spcPct val="86000"/>
              </a:lnSpc>
            </a:pPr>
            <a:r>
              <a:rPr sz="3500" b="1" kern="0" spc="-20" dirty="0">
                <a:solidFill>
                  <a:srgbClr val="2E5263">
                    <a:alpha val="100000"/>
                  </a:srgbClr>
                </a:solidFill>
                <a:latin typeface="黑体" panose="02010609060101010101" charset="-122"/>
                <a:ea typeface="黑体" panose="02010609060101010101" charset="-122"/>
                <a:cs typeface="黑体" panose="02010609060101010101" charset="-122"/>
              </a:rPr>
              <a:t>二、主要钨产品价格走势图</a:t>
            </a:r>
            <a:endParaRPr sz="3500" dirty="0">
              <a:latin typeface="黑体" panose="02010609060101010101" charset="-122"/>
              <a:ea typeface="黑体" panose="02010609060101010101" charset="-122"/>
              <a:cs typeface="黑体" panose="02010609060101010101" charset="-122"/>
            </a:endParaRPr>
          </a:p>
        </p:txBody>
      </p:sp>
      <p:sp>
        <p:nvSpPr>
          <p:cNvPr id="16" name="textbox 16"/>
          <p:cNvSpPr/>
          <p:nvPr/>
        </p:nvSpPr>
        <p:spPr>
          <a:xfrm>
            <a:off x="634" y="0"/>
            <a:ext cx="9600565" cy="1162685"/>
          </a:xfrm>
          <a:prstGeom prst="rect">
            <a:avLst/>
          </a:prstGeom>
          <a:solidFill>
            <a:srgbClr val="C9D8E4">
              <a:alpha val="100000"/>
            </a:srgbClr>
          </a:solidFill>
          <a:ln w="0" cap="flat">
            <a:noFill/>
            <a:prstDash val="solid"/>
            <a:miter lim="0"/>
          </a:ln>
        </p:spPr>
        <p:txBody>
          <a:bodyPr vert="horz" wrap="square" lIns="0" tIns="0" rIns="0" bIns="0"/>
          <a:lstStyle/>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000"/>
              </a:lnSpc>
            </a:pPr>
            <a:endParaRPr sz="100" dirty="0">
              <a:latin typeface="Arial" panose="020B0604020202020204"/>
              <a:ea typeface="Arial" panose="020B0604020202020204"/>
              <a:cs typeface="Arial" panose="020B0604020202020204"/>
            </a:endParaRPr>
          </a:p>
          <a:p>
            <a:pPr marL="115570" algn="l" rtl="0" eaLnBrk="0">
              <a:lnSpc>
                <a:spcPct val="86000"/>
              </a:lnSpc>
              <a:buClrTx/>
              <a:buSzTx/>
              <a:buFontTx/>
            </a:pPr>
            <a:r>
              <a:rPr sz="3500" b="1" kern="0" spc="-20" dirty="0">
                <a:solidFill>
                  <a:srgbClr val="2E5263">
                    <a:alpha val="100000"/>
                  </a:srgbClr>
                </a:solidFill>
                <a:latin typeface="黑体" panose="02010609060101010101" charset="-122"/>
                <a:ea typeface="黑体" panose="02010609060101010101" charset="-122"/>
                <a:cs typeface="黑体" panose="02010609060101010101" charset="-122"/>
                <a:sym typeface="+mn-ea"/>
              </a:rPr>
              <a:t>二、主要钨产品价格走势图</a:t>
            </a:r>
            <a:endParaRPr sz="3500" b="1" kern="0" spc="-20" dirty="0">
              <a:solidFill>
                <a:srgbClr val="2E5263">
                  <a:alpha val="100000"/>
                </a:srgbClr>
              </a:solidFill>
              <a:latin typeface="黑体" panose="02010609060101010101" charset="-122"/>
              <a:ea typeface="黑体" panose="02010609060101010101" charset="-122"/>
              <a:cs typeface="黑体" panose="02010609060101010101"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 name="rect 24"/>
          <p:cNvSpPr/>
          <p:nvPr/>
        </p:nvSpPr>
        <p:spPr>
          <a:xfrm>
            <a:off x="0" y="0"/>
            <a:ext cx="9601200" cy="12801600"/>
          </a:xfrm>
          <a:prstGeom prst="rect">
            <a:avLst/>
          </a:prstGeom>
          <a:solidFill>
            <a:srgbClr val="F2F2F2">
              <a:alpha val="100000"/>
            </a:srgbClr>
          </a:solidFill>
          <a:ln w="0" cap="flat">
            <a:noFill/>
            <a:prstDash val="solid"/>
            <a:miter lim="0"/>
          </a:ln>
        </p:spPr>
        <p:txBody>
          <a:bodyPr rtlCol="0"/>
          <a:lstStyle/>
          <a:p>
            <a:pPr algn="ctr"/>
            <a:endParaRPr lang="zh-CN" altLang="en-US"/>
          </a:p>
        </p:txBody>
      </p:sp>
      <p:sp>
        <p:nvSpPr>
          <p:cNvPr id="32" name="textbox 32"/>
          <p:cNvSpPr/>
          <p:nvPr/>
        </p:nvSpPr>
        <p:spPr>
          <a:xfrm>
            <a:off x="202565" y="5829300"/>
            <a:ext cx="9225915" cy="904875"/>
          </a:xfrm>
          <a:prstGeom prst="rect">
            <a:avLst/>
          </a:prstGeom>
          <a:noFill/>
          <a:ln w="0" cap="flat">
            <a:noFill/>
            <a:prstDash val="solid"/>
            <a:miter lim="0"/>
          </a:ln>
        </p:spPr>
        <p:txBody>
          <a:bodyPr vert="horz" wrap="square" lIns="0" tIns="0" rIns="0" bIns="0"/>
          <a:lstStyle/>
          <a:p>
            <a:pPr algn="l" rtl="0" eaLnBrk="0">
              <a:lnSpc>
                <a:spcPct val="90000"/>
              </a:lnSpc>
            </a:pPr>
            <a:endParaRPr sz="100" dirty="0">
              <a:highlight>
                <a:srgbClr val="00FFFF"/>
              </a:highlight>
              <a:latin typeface="Arial" panose="020B0604020202020204"/>
              <a:ea typeface="Arial" panose="020B0604020202020204"/>
              <a:cs typeface="Arial" panose="020B0604020202020204"/>
            </a:endParaRPr>
          </a:p>
          <a:p>
            <a:pPr marL="12700" indent="2540" algn="l" rtl="0" eaLnBrk="0">
              <a:lnSpc>
                <a:spcPct val="113000"/>
              </a:lnSpc>
            </a:pPr>
            <a:r>
              <a:rPr sz="1700" kern="0" spc="1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章源钨业</a:t>
            </a:r>
            <a:r>
              <a:rPr sz="1700" kern="0" spc="110" dirty="0">
                <a:solidFill>
                  <a:srgbClr val="000000">
                    <a:alpha val="100000"/>
                  </a:srgbClr>
                </a:solidFill>
                <a:highlight>
                  <a:srgbClr val="00FFFF"/>
                </a:highlight>
                <a:latin typeface="Arial" panose="020B0604020202020204"/>
                <a:ea typeface="Arial" panose="020B0604020202020204"/>
                <a:cs typeface="Arial" panose="020B0604020202020204"/>
              </a:rPr>
              <a:t>2026</a:t>
            </a:r>
            <a:r>
              <a:rPr sz="1700" kern="0" spc="1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年</a:t>
            </a:r>
            <a:r>
              <a:rPr sz="1700" kern="0" spc="110" dirty="0">
                <a:solidFill>
                  <a:srgbClr val="000000">
                    <a:alpha val="100000"/>
                  </a:srgbClr>
                </a:solidFill>
                <a:highlight>
                  <a:srgbClr val="00FFFF"/>
                </a:highlight>
                <a:latin typeface="Arial" panose="020B0604020202020204"/>
                <a:ea typeface="Arial" panose="020B0604020202020204"/>
                <a:cs typeface="Arial" panose="020B0604020202020204"/>
              </a:rPr>
              <a:t>8月</a:t>
            </a:r>
            <a:r>
              <a:rPr sz="1700" kern="0" spc="1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下半月长单采</a:t>
            </a:r>
            <a:r>
              <a:rPr sz="1700" kern="0" spc="10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购现金定价:</a:t>
            </a:r>
            <a:r>
              <a:rPr sz="1700" kern="0" spc="100" dirty="0">
                <a:solidFill>
                  <a:srgbClr val="000000">
                    <a:alpha val="100000"/>
                  </a:srgbClr>
                </a:solidFill>
                <a:highlight>
                  <a:srgbClr val="00FFFF"/>
                </a:highlight>
                <a:latin typeface="Arial" panose="020B0604020202020204"/>
                <a:ea typeface="Arial" panose="020B0604020202020204"/>
                <a:cs typeface="Arial" panose="020B0604020202020204"/>
              </a:rPr>
              <a:t>55%</a:t>
            </a:r>
            <a:r>
              <a:rPr sz="1700" kern="0" spc="10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黑钨精矿</a:t>
            </a:r>
            <a:r>
              <a:rPr lang="en-US" sz="1700" kern="0" spc="100" dirty="0">
                <a:solidFill>
                  <a:srgbClr val="000000">
                    <a:alpha val="100000"/>
                  </a:srgbClr>
                </a:solidFill>
                <a:highlight>
                  <a:srgbClr val="00FFFF"/>
                </a:highlight>
                <a:latin typeface="Arial" panose="020B0604020202020204"/>
                <a:ea typeface="Arial" panose="020B0604020202020204"/>
                <a:cs typeface="Arial" panose="020B0604020202020204"/>
              </a:rPr>
              <a:t>52</a:t>
            </a:r>
            <a:r>
              <a:rPr sz="1700" kern="0" spc="10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万元</a:t>
            </a:r>
            <a:r>
              <a:rPr sz="1700" kern="0" spc="100" dirty="0">
                <a:solidFill>
                  <a:srgbClr val="000000">
                    <a:alpha val="100000"/>
                  </a:srgbClr>
                </a:solidFill>
                <a:highlight>
                  <a:srgbClr val="00FFFF"/>
                </a:highlight>
                <a:latin typeface="Arial" panose="020B0604020202020204"/>
                <a:ea typeface="Arial" panose="020B0604020202020204"/>
                <a:cs typeface="Arial" panose="020B0604020202020204"/>
              </a:rPr>
              <a:t>/</a:t>
            </a:r>
            <a:r>
              <a:rPr sz="1700" kern="0" spc="10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标吨;</a:t>
            </a:r>
            <a:r>
              <a:rPr sz="1700" kern="0" spc="100" dirty="0">
                <a:solidFill>
                  <a:srgbClr val="000000">
                    <a:alpha val="100000"/>
                  </a:srgbClr>
                </a:solidFill>
                <a:highlight>
                  <a:srgbClr val="00FFFF"/>
                </a:highlight>
                <a:latin typeface="Arial" panose="020B0604020202020204"/>
                <a:ea typeface="Arial" panose="020B0604020202020204"/>
                <a:cs typeface="Arial" panose="020B0604020202020204"/>
              </a:rPr>
              <a:t>55%</a:t>
            </a:r>
            <a:r>
              <a:rPr sz="1700" kern="0" spc="10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白钨精</a:t>
            </a:r>
            <a:r>
              <a:rPr sz="1700" kern="0" spc="9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矿</a:t>
            </a:r>
            <a:r>
              <a:rPr lang="en-US" sz="1700" kern="0" spc="90" dirty="0">
                <a:solidFill>
                  <a:srgbClr val="000000">
                    <a:alpha val="100000"/>
                  </a:srgbClr>
                </a:solidFill>
                <a:highlight>
                  <a:srgbClr val="00FFFF"/>
                </a:highlight>
                <a:latin typeface="Arial" panose="020B0604020202020204"/>
                <a:ea typeface="Arial" panose="020B0604020202020204"/>
                <a:cs typeface="Arial" panose="020B0604020202020204"/>
              </a:rPr>
              <a:t>51.9</a:t>
            </a:r>
            <a:r>
              <a:rPr sz="1700" kern="0" spc="9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万元</a:t>
            </a:r>
            <a:r>
              <a:rPr sz="1700" kern="0" spc="90" dirty="0">
                <a:solidFill>
                  <a:srgbClr val="000000">
                    <a:alpha val="100000"/>
                  </a:srgbClr>
                </a:solidFill>
                <a:highlight>
                  <a:srgbClr val="00FFFF"/>
                </a:highlight>
                <a:latin typeface="Arial" panose="020B0604020202020204"/>
                <a:ea typeface="Arial" panose="020B0604020202020204"/>
                <a:cs typeface="Arial" panose="020B0604020202020204"/>
              </a:rPr>
              <a:t>/</a:t>
            </a:r>
            <a:r>
              <a:rPr sz="1700" kern="0" spc="9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标吨;</a:t>
            </a:r>
            <a:r>
              <a:rPr sz="1700" kern="0" spc="0" dirty="0">
                <a:solidFill>
                  <a:srgbClr val="000000">
                    <a:alpha val="100000"/>
                  </a:srgbClr>
                </a:solidFill>
                <a:highlight>
                  <a:srgbClr val="00FFFF"/>
                </a:highlight>
                <a:latin typeface="Arial" panose="020B0604020202020204"/>
                <a:ea typeface="Arial" panose="020B0604020202020204"/>
                <a:cs typeface="Arial" panose="020B0604020202020204"/>
              </a:rPr>
              <a:t>APT</a:t>
            </a:r>
            <a:r>
              <a:rPr sz="1700" kern="0" spc="9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（国标零级）</a:t>
            </a:r>
            <a:r>
              <a:rPr lang="en-US" sz="1700" kern="0" spc="90" dirty="0">
                <a:solidFill>
                  <a:srgbClr val="000000">
                    <a:alpha val="100000"/>
                  </a:srgbClr>
                </a:solidFill>
                <a:highlight>
                  <a:srgbClr val="00FFFF"/>
                </a:highlight>
                <a:latin typeface="Arial" panose="020B0604020202020204"/>
                <a:ea typeface="Arial" panose="020B0604020202020204"/>
                <a:cs typeface="Arial" panose="020B0604020202020204"/>
              </a:rPr>
              <a:t>78</a:t>
            </a:r>
            <a:r>
              <a:rPr sz="1700" kern="0" spc="9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万元</a:t>
            </a:r>
            <a:r>
              <a:rPr sz="1700" kern="0" spc="90" dirty="0">
                <a:solidFill>
                  <a:srgbClr val="000000">
                    <a:alpha val="100000"/>
                  </a:srgbClr>
                </a:solidFill>
                <a:highlight>
                  <a:srgbClr val="00FFFF"/>
                </a:highlight>
                <a:latin typeface="Arial" panose="020B0604020202020204"/>
                <a:ea typeface="Arial" panose="020B0604020202020204"/>
                <a:cs typeface="Arial" panose="020B0604020202020204"/>
              </a:rPr>
              <a:t>/</a:t>
            </a:r>
            <a:r>
              <a:rPr sz="1700" kern="0" spc="9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吨。</a:t>
            </a:r>
            <a:r>
              <a:rPr sz="1700" kern="0" spc="-73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 </a:t>
            </a:r>
            <a:r>
              <a:rPr sz="1700" kern="0" spc="9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（上次该公司</a:t>
            </a:r>
            <a:r>
              <a:rPr sz="1700" kern="0" spc="8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长单采购定价:</a:t>
            </a:r>
            <a:r>
              <a:rPr sz="1700" kern="0" spc="80" dirty="0">
                <a:solidFill>
                  <a:srgbClr val="000000">
                    <a:alpha val="100000"/>
                  </a:srgbClr>
                </a:solidFill>
                <a:highlight>
                  <a:srgbClr val="00FFFF"/>
                </a:highlight>
                <a:latin typeface="Arial" panose="020B0604020202020204"/>
                <a:ea typeface="Arial" panose="020B0604020202020204"/>
                <a:cs typeface="Arial" panose="020B0604020202020204"/>
              </a:rPr>
              <a:t>55%</a:t>
            </a:r>
            <a:r>
              <a:rPr sz="1700" kern="0" spc="8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黑钨精矿</a:t>
            </a:r>
            <a:r>
              <a:rPr lang="en-US" sz="1700" kern="0" spc="80" dirty="0">
                <a:solidFill>
                  <a:srgbClr val="000000">
                    <a:alpha val="100000"/>
                  </a:srgbClr>
                </a:solidFill>
                <a:highlight>
                  <a:srgbClr val="00FFFF"/>
                </a:highlight>
                <a:latin typeface="Arial" panose="020B0604020202020204"/>
                <a:ea typeface="Arial" panose="020B0604020202020204"/>
                <a:cs typeface="Arial" panose="020B0604020202020204"/>
              </a:rPr>
              <a:t>50.5</a:t>
            </a:r>
            <a:r>
              <a:rPr sz="1700" kern="0" spc="8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万元</a:t>
            </a:r>
            <a:r>
              <a:rPr sz="1700" kern="0" spc="80" dirty="0">
                <a:solidFill>
                  <a:srgbClr val="000000">
                    <a:alpha val="100000"/>
                  </a:srgbClr>
                </a:solidFill>
                <a:highlight>
                  <a:srgbClr val="00FFFF"/>
                </a:highlight>
                <a:latin typeface="Arial" panose="020B0604020202020204"/>
                <a:ea typeface="Arial" panose="020B0604020202020204"/>
                <a:cs typeface="Arial" panose="020B0604020202020204"/>
              </a:rPr>
              <a:t>/</a:t>
            </a:r>
            <a:r>
              <a:rPr sz="1700" kern="0" spc="8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标吨;</a:t>
            </a:r>
            <a:r>
              <a:rPr sz="1700" kern="0" spc="80" dirty="0">
                <a:solidFill>
                  <a:srgbClr val="000000">
                    <a:alpha val="100000"/>
                  </a:srgbClr>
                </a:solidFill>
                <a:highlight>
                  <a:srgbClr val="00FFFF"/>
                </a:highlight>
                <a:latin typeface="Arial" panose="020B0604020202020204"/>
                <a:ea typeface="Arial" panose="020B0604020202020204"/>
                <a:cs typeface="Arial" panose="020B0604020202020204"/>
              </a:rPr>
              <a:t>55%</a:t>
            </a:r>
            <a:r>
              <a:rPr sz="1700" kern="0" spc="8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白钨精矿</a:t>
            </a:r>
            <a:r>
              <a:rPr lang="en-US" sz="1700" kern="0" spc="80" dirty="0">
                <a:solidFill>
                  <a:srgbClr val="000000">
                    <a:alpha val="100000"/>
                  </a:srgbClr>
                </a:solidFill>
                <a:highlight>
                  <a:srgbClr val="00FFFF"/>
                </a:highlight>
                <a:latin typeface="Arial" panose="020B0604020202020204"/>
                <a:ea typeface="Arial" panose="020B0604020202020204"/>
                <a:cs typeface="Arial" panose="020B0604020202020204"/>
              </a:rPr>
              <a:t>50.4</a:t>
            </a:r>
            <a:r>
              <a:rPr sz="1700" kern="0" spc="8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万元</a:t>
            </a:r>
            <a:r>
              <a:rPr sz="1700" kern="0" spc="80" dirty="0">
                <a:solidFill>
                  <a:srgbClr val="000000">
                    <a:alpha val="100000"/>
                  </a:srgbClr>
                </a:solidFill>
                <a:highlight>
                  <a:srgbClr val="00FFFF"/>
                </a:highlight>
                <a:latin typeface="Arial" panose="020B0604020202020204"/>
                <a:ea typeface="Arial" panose="020B0604020202020204"/>
                <a:cs typeface="Arial" panose="020B0604020202020204"/>
              </a:rPr>
              <a:t>/</a:t>
            </a:r>
            <a:r>
              <a:rPr sz="1700" kern="0" spc="8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标吨;</a:t>
            </a:r>
            <a:r>
              <a:rPr sz="1700" kern="0" spc="0" dirty="0">
                <a:solidFill>
                  <a:srgbClr val="000000">
                    <a:alpha val="100000"/>
                  </a:srgbClr>
                </a:solidFill>
                <a:highlight>
                  <a:srgbClr val="00FFFF"/>
                </a:highlight>
                <a:latin typeface="Arial" panose="020B0604020202020204"/>
                <a:ea typeface="Arial" panose="020B0604020202020204"/>
                <a:cs typeface="Arial" panose="020B0604020202020204"/>
              </a:rPr>
              <a:t>APT</a:t>
            </a:r>
            <a:r>
              <a:rPr sz="1700" kern="0" spc="8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（国标零级）</a:t>
            </a:r>
            <a:r>
              <a:rPr lang="en-US" sz="1700" kern="0" spc="80" dirty="0">
                <a:solidFill>
                  <a:srgbClr val="000000">
                    <a:alpha val="100000"/>
                  </a:srgbClr>
                </a:solidFill>
                <a:highlight>
                  <a:srgbClr val="00FFFF"/>
                </a:highlight>
                <a:latin typeface="Arial" panose="020B0604020202020204"/>
                <a:ea typeface="Arial" panose="020B0604020202020204"/>
                <a:cs typeface="Arial" panose="020B0604020202020204"/>
              </a:rPr>
              <a:t>76</a:t>
            </a:r>
            <a:r>
              <a:rPr sz="1700" kern="0" spc="8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万元</a:t>
            </a:r>
            <a:r>
              <a:rPr sz="1700" kern="0" spc="70" dirty="0">
                <a:solidFill>
                  <a:srgbClr val="000000">
                    <a:alpha val="100000"/>
                  </a:srgbClr>
                </a:solidFill>
                <a:highlight>
                  <a:srgbClr val="00FFFF"/>
                </a:highlight>
                <a:latin typeface="Arial" panose="020B0604020202020204"/>
                <a:ea typeface="Arial" panose="020B0604020202020204"/>
                <a:cs typeface="Arial" panose="020B0604020202020204"/>
              </a:rPr>
              <a:t>/</a:t>
            </a:r>
            <a:r>
              <a:rPr sz="1700" kern="0" spc="7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吨</a:t>
            </a:r>
            <a:r>
              <a:rPr sz="1700" kern="0" spc="70" dirty="0">
                <a:solidFill>
                  <a:srgbClr val="000000">
                    <a:alpha val="100000"/>
                  </a:srgbClr>
                </a:solidFill>
                <a:latin typeface="黑体" panose="02010609060101010101" charset="-122"/>
                <a:ea typeface="黑体" panose="02010609060101010101" charset="-122"/>
                <a:cs typeface="黑体" panose="02010609060101010101" charset="-122"/>
              </a:rPr>
              <a:t>）</a:t>
            </a:r>
            <a:endParaRPr sz="1700" dirty="0">
              <a:latin typeface="黑体" panose="02010609060101010101" charset="-122"/>
              <a:ea typeface="黑体" panose="02010609060101010101" charset="-122"/>
              <a:cs typeface="黑体" panose="02010609060101010101" charset="-122"/>
            </a:endParaRPr>
          </a:p>
        </p:txBody>
      </p:sp>
      <p:sp>
        <p:nvSpPr>
          <p:cNvPr id="34" name="textbox 34"/>
          <p:cNvSpPr/>
          <p:nvPr/>
        </p:nvSpPr>
        <p:spPr>
          <a:xfrm>
            <a:off x="202565" y="11523345"/>
            <a:ext cx="9398635" cy="875030"/>
          </a:xfrm>
          <a:prstGeom prst="rect">
            <a:avLst/>
          </a:prstGeom>
          <a:noFill/>
          <a:ln w="0" cap="flat">
            <a:noFill/>
            <a:prstDash val="solid"/>
            <a:miter lim="0"/>
          </a:ln>
        </p:spPr>
        <p:txBody>
          <a:bodyPr vert="horz" wrap="square" lIns="0" tIns="0" rIns="0" bIns="0"/>
          <a:lstStyle/>
          <a:p>
            <a:pPr algn="l" rtl="0" eaLnBrk="0">
              <a:lnSpc>
                <a:spcPct val="100000"/>
              </a:lnSpc>
            </a:pPr>
            <a:endParaRPr sz="100" dirty="0">
              <a:highlight>
                <a:srgbClr val="00FFFF"/>
              </a:highlight>
              <a:latin typeface="Arial" panose="020B0604020202020204"/>
              <a:ea typeface="Arial" panose="020B0604020202020204"/>
              <a:cs typeface="Arial" panose="020B0604020202020204"/>
            </a:endParaRPr>
          </a:p>
          <a:p>
            <a:pPr marL="12700" algn="l" rtl="0" eaLnBrk="0">
              <a:lnSpc>
                <a:spcPct val="109000"/>
              </a:lnSpc>
            </a:pPr>
            <a:r>
              <a:rPr sz="1700" kern="0" spc="1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广东翔鹭钨业</a:t>
            </a:r>
            <a:r>
              <a:rPr sz="1700" kern="0" spc="110" dirty="0">
                <a:solidFill>
                  <a:srgbClr val="000000">
                    <a:alpha val="100000"/>
                  </a:srgbClr>
                </a:solidFill>
                <a:highlight>
                  <a:srgbClr val="00FFFF"/>
                </a:highlight>
                <a:latin typeface="Arial" panose="020B0604020202020204"/>
                <a:ea typeface="Arial" panose="020B0604020202020204"/>
                <a:cs typeface="Arial" panose="020B0604020202020204"/>
              </a:rPr>
              <a:t>2026</a:t>
            </a:r>
            <a:r>
              <a:rPr sz="1700" kern="0" spc="1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年</a:t>
            </a:r>
            <a:r>
              <a:rPr sz="1700" kern="0" spc="110" dirty="0">
                <a:solidFill>
                  <a:srgbClr val="000000">
                    <a:alpha val="100000"/>
                  </a:srgbClr>
                </a:solidFill>
                <a:highlight>
                  <a:srgbClr val="00FFFF"/>
                </a:highlight>
                <a:latin typeface="Arial" panose="020B0604020202020204"/>
                <a:ea typeface="Arial" panose="020B0604020202020204"/>
                <a:cs typeface="Arial" panose="020B0604020202020204"/>
              </a:rPr>
              <a:t>8月</a:t>
            </a:r>
            <a:r>
              <a:rPr sz="1700" kern="0" spc="1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下半月长单</a:t>
            </a:r>
            <a:r>
              <a:rPr sz="1700" kern="0" spc="10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采购现金定价:</a:t>
            </a:r>
            <a:r>
              <a:rPr sz="1700" kern="0" spc="100" dirty="0">
                <a:solidFill>
                  <a:srgbClr val="000000">
                    <a:alpha val="100000"/>
                  </a:srgbClr>
                </a:solidFill>
                <a:highlight>
                  <a:srgbClr val="00FFFF"/>
                </a:highlight>
                <a:latin typeface="Arial" panose="020B0604020202020204"/>
                <a:ea typeface="Arial" panose="020B0604020202020204"/>
                <a:cs typeface="Arial" panose="020B0604020202020204"/>
              </a:rPr>
              <a:t>55%</a:t>
            </a:r>
            <a:r>
              <a:rPr sz="1700" kern="0" spc="10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黑钨精矿</a:t>
            </a:r>
            <a:r>
              <a:rPr lang="en-US" sz="1700" kern="0" spc="100" dirty="0">
                <a:solidFill>
                  <a:srgbClr val="000000">
                    <a:alpha val="100000"/>
                  </a:srgbClr>
                </a:solidFill>
                <a:highlight>
                  <a:srgbClr val="00FFFF"/>
                </a:highlight>
                <a:latin typeface="Arial" panose="020B0604020202020204"/>
                <a:ea typeface="Arial" panose="020B0604020202020204"/>
                <a:cs typeface="Arial" panose="020B0604020202020204"/>
              </a:rPr>
              <a:t>51.8</a:t>
            </a:r>
            <a:r>
              <a:rPr sz="1700" kern="0" spc="10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万元</a:t>
            </a:r>
            <a:r>
              <a:rPr sz="1700" kern="0" spc="100" dirty="0">
                <a:solidFill>
                  <a:srgbClr val="000000">
                    <a:alpha val="100000"/>
                  </a:srgbClr>
                </a:solidFill>
                <a:highlight>
                  <a:srgbClr val="00FFFF"/>
                </a:highlight>
                <a:latin typeface="Arial" panose="020B0604020202020204"/>
                <a:ea typeface="Arial" panose="020B0604020202020204"/>
                <a:cs typeface="Arial" panose="020B0604020202020204"/>
              </a:rPr>
              <a:t>/</a:t>
            </a:r>
            <a:r>
              <a:rPr sz="1700" kern="0" spc="10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标吨;</a:t>
            </a:r>
            <a:r>
              <a:rPr sz="1700" kern="0" spc="100" dirty="0">
                <a:solidFill>
                  <a:srgbClr val="000000">
                    <a:alpha val="100000"/>
                  </a:srgbClr>
                </a:solidFill>
                <a:highlight>
                  <a:srgbClr val="00FFFF"/>
                </a:highlight>
                <a:latin typeface="Arial" panose="020B0604020202020204"/>
                <a:ea typeface="Arial" panose="020B0604020202020204"/>
                <a:cs typeface="Arial" panose="020B0604020202020204"/>
              </a:rPr>
              <a:t>55%</a:t>
            </a:r>
            <a:r>
              <a:rPr sz="1700" kern="0" spc="10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白钨精矿</a:t>
            </a:r>
            <a:r>
              <a:rPr lang="en-US" sz="1700" kern="0" spc="100" dirty="0">
                <a:solidFill>
                  <a:srgbClr val="000000">
                    <a:alpha val="100000"/>
                  </a:srgbClr>
                </a:solidFill>
                <a:highlight>
                  <a:srgbClr val="00FFFF"/>
                </a:highlight>
                <a:latin typeface="Arial" panose="020B0604020202020204"/>
                <a:ea typeface="Arial" panose="020B0604020202020204"/>
                <a:cs typeface="Arial" panose="020B0604020202020204"/>
              </a:rPr>
              <a:t>51.7</a:t>
            </a:r>
            <a:r>
              <a:rPr sz="1700" kern="0" spc="10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万元</a:t>
            </a:r>
            <a:r>
              <a:rPr sz="1700" kern="0" spc="100" dirty="0">
                <a:solidFill>
                  <a:srgbClr val="000000">
                    <a:alpha val="100000"/>
                  </a:srgbClr>
                </a:solidFill>
                <a:highlight>
                  <a:srgbClr val="00FFFF"/>
                </a:highlight>
                <a:latin typeface="Arial" panose="020B0604020202020204"/>
                <a:ea typeface="Arial" panose="020B0604020202020204"/>
                <a:cs typeface="Arial" panose="020B0604020202020204"/>
              </a:rPr>
              <a:t>/</a:t>
            </a:r>
            <a:r>
              <a:rPr sz="1700" kern="0" spc="10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标吨</a:t>
            </a:r>
            <a:r>
              <a:rPr sz="1700" kern="0" spc="-5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 </a:t>
            </a:r>
            <a:r>
              <a:rPr sz="1700" kern="0" spc="10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sz="1700" kern="0" spc="0" dirty="0">
                <a:solidFill>
                  <a:srgbClr val="000000">
                    <a:alpha val="100000"/>
                  </a:srgbClr>
                </a:solidFill>
                <a:highlight>
                  <a:srgbClr val="00FFFF"/>
                </a:highlight>
                <a:latin typeface="Arial" panose="020B0604020202020204"/>
                <a:ea typeface="Arial" panose="020B0604020202020204"/>
                <a:cs typeface="Arial" panose="020B0604020202020204"/>
              </a:rPr>
              <a:t>APT</a:t>
            </a:r>
            <a:r>
              <a:rPr lang="en-US" sz="1700" kern="0" spc="100" dirty="0">
                <a:solidFill>
                  <a:srgbClr val="000000">
                    <a:alpha val="100000"/>
                  </a:srgbClr>
                </a:solidFill>
                <a:highlight>
                  <a:srgbClr val="00FFFF"/>
                </a:highlight>
                <a:latin typeface="Arial" panose="020B0604020202020204"/>
                <a:ea typeface="Arial" panose="020B0604020202020204"/>
                <a:cs typeface="Arial" panose="020B0604020202020204"/>
              </a:rPr>
              <a:t>78</a:t>
            </a:r>
            <a:r>
              <a:rPr sz="1700" kern="0" spc="10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万元</a:t>
            </a:r>
            <a:r>
              <a:rPr sz="1700" kern="0" spc="100" dirty="0">
                <a:solidFill>
                  <a:srgbClr val="000000">
                    <a:alpha val="100000"/>
                  </a:srgbClr>
                </a:solidFill>
                <a:highlight>
                  <a:srgbClr val="00FFFF"/>
                </a:highlight>
                <a:latin typeface="Arial" panose="020B0604020202020204"/>
                <a:ea typeface="Arial" panose="020B0604020202020204"/>
                <a:cs typeface="Arial" panose="020B0604020202020204"/>
              </a:rPr>
              <a:t>/</a:t>
            </a:r>
            <a:r>
              <a:rPr sz="1700" kern="0" spc="10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吨。</a:t>
            </a:r>
            <a:r>
              <a:rPr sz="1700" kern="0" spc="-7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 </a:t>
            </a:r>
            <a:r>
              <a:rPr sz="1700" kern="0" spc="10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lang="zh-CN" altLang="en-US" sz="1700" kern="0" spc="10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8月上半月长单采购现金定价：55%黑钨精矿51.8万元/标吨；55%白钨精矿51.7万元/标吨；</a:t>
            </a:r>
            <a:r>
              <a:rPr lang="en-US" altLang="zh-CN" sz="1700" kern="0" spc="10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APT78</a:t>
            </a:r>
            <a:r>
              <a:rPr lang="zh-CN" altLang="en-US" sz="1700" kern="0" spc="10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万元/吨</a:t>
            </a:r>
            <a:r>
              <a:rPr sz="1700" kern="0" spc="4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endParaRPr sz="1700" kern="0" spc="4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endParaRPr>
          </a:p>
        </p:txBody>
      </p:sp>
      <p:sp>
        <p:nvSpPr>
          <p:cNvPr id="16" name="textbox 16"/>
          <p:cNvSpPr/>
          <p:nvPr/>
        </p:nvSpPr>
        <p:spPr>
          <a:xfrm>
            <a:off x="634" y="0"/>
            <a:ext cx="9600565" cy="1162685"/>
          </a:xfrm>
          <a:prstGeom prst="rect">
            <a:avLst/>
          </a:prstGeom>
          <a:solidFill>
            <a:srgbClr val="C9D8E4">
              <a:alpha val="100000"/>
            </a:srgbClr>
          </a:solidFill>
          <a:ln w="0" cap="flat">
            <a:noFill/>
            <a:prstDash val="solid"/>
            <a:miter lim="0"/>
          </a:ln>
        </p:spPr>
        <p:txBody>
          <a:bodyPr vert="horz" wrap="square" lIns="0" tIns="0" rIns="0" bIns="0"/>
          <a:lstStyle/>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000"/>
              </a:lnSpc>
            </a:pPr>
            <a:endParaRPr sz="100" dirty="0">
              <a:latin typeface="Arial" panose="020B0604020202020204"/>
              <a:ea typeface="Arial" panose="020B0604020202020204"/>
              <a:cs typeface="Arial" panose="020B0604020202020204"/>
            </a:endParaRPr>
          </a:p>
          <a:p>
            <a:pPr marL="115570" algn="l" rtl="0" eaLnBrk="0">
              <a:lnSpc>
                <a:spcPct val="86000"/>
              </a:lnSpc>
              <a:buClrTx/>
              <a:buSzTx/>
              <a:buFontTx/>
            </a:pPr>
            <a:r>
              <a:rPr sz="3500" b="1" kern="0" spc="-20" dirty="0">
                <a:solidFill>
                  <a:srgbClr val="2E5263">
                    <a:alpha val="100000"/>
                  </a:srgbClr>
                </a:solidFill>
                <a:latin typeface="黑体" panose="02010609060101010101" charset="-122"/>
                <a:ea typeface="黑体" panose="02010609060101010101" charset="-122"/>
                <a:cs typeface="黑体" panose="02010609060101010101" charset="-122"/>
                <a:sym typeface="+mn-ea"/>
              </a:rPr>
              <a:t>三、钨企长单价格对比走势图</a:t>
            </a:r>
            <a:endParaRPr sz="3500" b="1" kern="0" spc="-20" dirty="0">
              <a:solidFill>
                <a:srgbClr val="2E5263">
                  <a:alpha val="100000"/>
                </a:srgbClr>
              </a:solidFill>
              <a:latin typeface="黑体" panose="02010609060101010101" charset="-122"/>
              <a:ea typeface="黑体" panose="02010609060101010101" charset="-122"/>
              <a:cs typeface="黑体" panose="02010609060101010101" charset="-122"/>
              <a:sym typeface="+mn-ea"/>
            </a:endParaRPr>
          </a:p>
        </p:txBody>
      </p:sp>
    </p:spTree>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6"/>
          <p:cNvSpPr/>
          <p:nvPr/>
        </p:nvSpPr>
        <p:spPr>
          <a:xfrm>
            <a:off x="313055" y="1469390"/>
            <a:ext cx="8975090" cy="10193020"/>
          </a:xfrm>
          <a:prstGeom prst="rect">
            <a:avLst/>
          </a:prstGeom>
          <a:noFill/>
          <a:ln w="0" cap="flat">
            <a:noFill/>
            <a:prstDash val="solid"/>
            <a:miter lim="0"/>
          </a:ln>
        </p:spPr>
        <p:txBody>
          <a:bodyPr vert="horz" wrap="square" lIns="0" tIns="0" rIns="0" bIns="0"/>
          <a:lstStyle/>
          <a:p>
            <a:pPr algn="just" rtl="0" eaLnBrk="0">
              <a:lnSpc>
                <a:spcPct val="30000"/>
              </a:lnSpc>
            </a:pPr>
            <a:endParaRPr sz="100" dirty="0">
              <a:latin typeface="Arial" panose="020B0604020202020204"/>
              <a:ea typeface="Arial" panose="020B0604020202020204"/>
              <a:cs typeface="Arial" panose="020B0604020202020204"/>
            </a:endParaRPr>
          </a:p>
          <a:p>
            <a:pPr marL="123190" indent="1905" algn="just" rtl="0" eaLnBrk="0" fontAlgn="auto" latinLnBrk="1">
              <a:lnSpc>
                <a:spcPct val="100000"/>
              </a:lnSpc>
            </a:pPr>
            <a:r>
              <a:rPr sz="2000" b="1" kern="0" spc="20" dirty="0">
                <a:solidFill>
                  <a:srgbClr val="000000">
                    <a:alpha val="100000"/>
                  </a:srgbClr>
                </a:solidFill>
                <a:latin typeface="黑体" panose="02010609060101010101" charset="-122"/>
                <a:ea typeface="黑体" panose="02010609060101010101" charset="-122"/>
                <a:cs typeface="黑体" panose="02010609060101010101" charset="-122"/>
              </a:rPr>
              <a:t>行情回顾:</a:t>
            </a:r>
            <a:r>
              <a:rPr lang="zh-CN" altLang="en-US" sz="2000" kern="0" spc="20" dirty="0">
                <a:solidFill>
                  <a:srgbClr val="000000">
                    <a:alpha val="100000"/>
                  </a:srgbClr>
                </a:solidFill>
                <a:latin typeface="黑体" panose="02010609060101010101" charset="-122"/>
                <a:ea typeface="黑体" panose="02010609060101010101" charset="-122"/>
                <a:cs typeface="黑体" panose="02010609060101010101" charset="-122"/>
              </a:rPr>
              <a:t>8月钨价下行，整体市场偏弱运行。受传统消费淡季拖累，下游需求释放有限。尽管矿山端供给收缩对钨精矿形成底部支撑，但下游需求疲软仍是压制行情的核心因素，粉末及硬质合金市场承压更为明显，废料市场小幅分化，整体市场交投保持谨慎，以刚需采购为主。</a:t>
            </a:r>
            <a:endParaRPr lang="zh-CN" altLang="en-US" sz="2000" kern="0" spc="20" dirty="0">
              <a:solidFill>
                <a:srgbClr val="000000">
                  <a:alpha val="100000"/>
                </a:srgbClr>
              </a:solidFill>
              <a:latin typeface="黑体" panose="02010609060101010101" charset="-122"/>
              <a:ea typeface="黑体" panose="02010609060101010101" charset="-122"/>
              <a:cs typeface="黑体" panose="02010609060101010101" charset="-122"/>
            </a:endParaRPr>
          </a:p>
          <a:p>
            <a:pPr marL="123190" indent="1905" algn="just" rtl="0" eaLnBrk="0" fontAlgn="auto" latinLnBrk="1">
              <a:lnSpc>
                <a:spcPct val="100000"/>
              </a:lnSpc>
            </a:pPr>
            <a:endParaRPr lang="zh-CN" altLang="en-US" sz="2000" kern="0" spc="20" dirty="0">
              <a:solidFill>
                <a:srgbClr val="000000">
                  <a:alpha val="100000"/>
                </a:srgbClr>
              </a:solidFill>
              <a:latin typeface="黑体" panose="02010609060101010101" charset="-122"/>
              <a:ea typeface="黑体" panose="02010609060101010101" charset="-122"/>
              <a:cs typeface="黑体" panose="02010609060101010101" charset="-122"/>
            </a:endParaRPr>
          </a:p>
          <a:p>
            <a:pPr marL="123190" indent="1905" algn="just" rtl="0" eaLnBrk="0" fontAlgn="auto" latinLnBrk="1">
              <a:lnSpc>
                <a:spcPct val="100000"/>
              </a:lnSpc>
            </a:pPr>
            <a:r>
              <a:rPr lang="zh-CN" altLang="en-US" sz="2000" kern="0" spc="2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主要钨产品价格表现：</a:t>
            </a:r>
            <a:endParaRPr lang="zh-CN" altLang="en-US" sz="1000" dirty="0">
              <a:highlight>
                <a:srgbClr val="00FFFF"/>
              </a:highlight>
              <a:latin typeface="Arial" panose="020B0604020202020204"/>
              <a:ea typeface="Arial" panose="020B0604020202020204"/>
              <a:cs typeface="Arial" panose="020B0604020202020204"/>
            </a:endParaRPr>
          </a:p>
          <a:p>
            <a:pPr marL="130175" indent="-5715" algn="l" rtl="0" eaLnBrk="0" fontAlgn="auto" latinLnBrk="1">
              <a:lnSpc>
                <a:spcPct val="150000"/>
              </a:lnSpc>
              <a:spcBef>
                <a:spcPts val="600"/>
              </a:spcBef>
            </a:pPr>
            <a:r>
              <a:rPr sz="2000" kern="0" spc="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钨精矿:2026年8月份55％黑钨精矿价格在4</a:t>
            </a:r>
            <a:r>
              <a:rPr lang="en-US" sz="2000" kern="0" spc="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2.7</a:t>
            </a:r>
            <a:r>
              <a:rPr sz="2000" kern="0" spc="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lang="en-US" sz="2000" kern="0" spc="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51.8</a:t>
            </a:r>
            <a:r>
              <a:rPr sz="2000" kern="0" spc="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万元</a:t>
            </a:r>
            <a:r>
              <a:rPr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/标吨区间运行,</a:t>
            </a:r>
            <a:r>
              <a:rPr sz="2000" kern="0" spc="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平均价为</a:t>
            </a:r>
            <a:r>
              <a:rPr lang="en-US" altLang="zh-CN" sz="2000" kern="0" spc="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49.81</a:t>
            </a:r>
            <a:r>
              <a:rPr sz="2000" kern="0" spc="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万元/标</a:t>
            </a:r>
            <a:r>
              <a:rPr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吨,环比下降4</a:t>
            </a:r>
            <a:r>
              <a:rPr lang="en-US"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.46</a:t>
            </a:r>
            <a:r>
              <a:rPr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endParaRPr sz="2000" dirty="0">
              <a:highlight>
                <a:srgbClr val="00FFFF"/>
              </a:highlight>
              <a:latin typeface="黑体" panose="02010609060101010101" charset="-122"/>
              <a:ea typeface="黑体" panose="02010609060101010101" charset="-122"/>
              <a:cs typeface="黑体" panose="02010609060101010101" charset="-122"/>
            </a:endParaRPr>
          </a:p>
          <a:p>
            <a:pPr algn="l" rtl="0" eaLnBrk="0" fontAlgn="auto" latinLnBrk="1">
              <a:lnSpc>
                <a:spcPct val="178000"/>
              </a:lnSpc>
            </a:pPr>
            <a:endParaRPr sz="1000" dirty="0">
              <a:highlight>
                <a:srgbClr val="00FFFF"/>
              </a:highlight>
              <a:latin typeface="Arial" panose="020B0604020202020204"/>
              <a:ea typeface="Arial" panose="020B0604020202020204"/>
              <a:cs typeface="Arial" panose="020B0604020202020204"/>
            </a:endParaRPr>
          </a:p>
          <a:p>
            <a:pPr marL="130810" indent="-12700" algn="l" rtl="0" eaLnBrk="0" fontAlgn="auto" latinLnBrk="1">
              <a:lnSpc>
                <a:spcPct val="93000"/>
              </a:lnSpc>
              <a:spcBef>
                <a:spcPts val="600"/>
              </a:spcBef>
            </a:pPr>
            <a:r>
              <a:rPr sz="2000" kern="0" spc="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APT</a:t>
            </a:r>
            <a:r>
              <a:rPr sz="2000" kern="0" spc="4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:2026年</a:t>
            </a:r>
            <a:r>
              <a:rPr lang="en-US" sz="2000" kern="0" spc="4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8月</a:t>
            </a:r>
            <a:r>
              <a:rPr sz="2000" kern="0" spc="4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份</a:t>
            </a:r>
            <a:r>
              <a:rPr sz="2000" kern="0" spc="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APT</a:t>
            </a:r>
            <a:r>
              <a:rPr sz="2000" kern="0" spc="4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价格在6</a:t>
            </a:r>
            <a:r>
              <a:rPr lang="en-US" sz="2000" kern="0" spc="4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7</a:t>
            </a:r>
            <a:r>
              <a:rPr sz="2000" kern="0" spc="4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r>
              <a:rPr lang="en-US" sz="2000" kern="0" spc="4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80</a:t>
            </a:r>
            <a:r>
              <a:rPr sz="2000" kern="0" spc="4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万元/吨</a:t>
            </a:r>
            <a:r>
              <a:rPr sz="2000" kern="0" spc="3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区间运行,平均价为</a:t>
            </a:r>
            <a:r>
              <a:rPr lang="en-US" altLang="zh-CN" sz="2000" kern="0" spc="3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76.12</a:t>
            </a:r>
            <a:r>
              <a:rPr sz="2000" kern="0" spc="3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万</a:t>
            </a:r>
            <a:r>
              <a:rPr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元/吨,环比下降</a:t>
            </a:r>
            <a:r>
              <a:rPr lang="en-US"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7.6</a:t>
            </a:r>
            <a:r>
              <a:rPr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2％。</a:t>
            </a:r>
            <a:endParaRPr sz="2000" dirty="0">
              <a:highlight>
                <a:srgbClr val="00FFFF"/>
              </a:highlight>
              <a:latin typeface="黑体" panose="02010609060101010101" charset="-122"/>
              <a:ea typeface="黑体" panose="02010609060101010101" charset="-122"/>
              <a:cs typeface="黑体" panose="02010609060101010101" charset="-122"/>
            </a:endParaRPr>
          </a:p>
          <a:p>
            <a:pPr algn="l" rtl="0" eaLnBrk="0" fontAlgn="auto" latinLnBrk="1">
              <a:lnSpc>
                <a:spcPct val="178000"/>
              </a:lnSpc>
            </a:pPr>
            <a:endParaRPr sz="1000" dirty="0">
              <a:highlight>
                <a:srgbClr val="00FFFF"/>
              </a:highlight>
              <a:latin typeface="Arial" panose="020B0604020202020204"/>
              <a:ea typeface="Arial" panose="020B0604020202020204"/>
              <a:cs typeface="Arial" panose="020B0604020202020204"/>
            </a:endParaRPr>
          </a:p>
          <a:p>
            <a:pPr marL="131445" indent="-6985" algn="l" rtl="0" eaLnBrk="0" fontAlgn="auto" latinLnBrk="1">
              <a:lnSpc>
                <a:spcPct val="93000"/>
              </a:lnSpc>
              <a:spcBef>
                <a:spcPts val="600"/>
              </a:spcBef>
            </a:pPr>
            <a:r>
              <a:rPr sz="2000" kern="0" spc="4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碳化钨:2026年8月</a:t>
            </a:r>
            <a:r>
              <a:rPr sz="2000" kern="0" spc="3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份碳化钨价格在10</a:t>
            </a:r>
            <a:r>
              <a:rPr lang="en-US" sz="2000" kern="0" spc="3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70</a:t>
            </a:r>
            <a:r>
              <a:rPr sz="2000" kern="0" spc="3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-1</a:t>
            </a:r>
            <a:r>
              <a:rPr lang="en-US" sz="2000" kern="0" spc="3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210</a:t>
            </a:r>
            <a:r>
              <a:rPr sz="2000" kern="0" spc="3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元/公斤区间运行,平均价</a:t>
            </a:r>
            <a:r>
              <a:rPr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为</a:t>
            </a:r>
            <a:r>
              <a:rPr lang="en-US"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1170</a:t>
            </a:r>
            <a:r>
              <a:rPr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元/公斤,环比下降</a:t>
            </a:r>
            <a:r>
              <a:rPr lang="en-US"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18.39</a:t>
            </a:r>
            <a:r>
              <a:rPr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endParaRPr sz="2000" dirty="0">
              <a:highlight>
                <a:srgbClr val="00FFFF"/>
              </a:highlight>
              <a:latin typeface="黑体" panose="02010609060101010101" charset="-122"/>
              <a:ea typeface="黑体" panose="02010609060101010101" charset="-122"/>
              <a:cs typeface="黑体" panose="02010609060101010101" charset="-122"/>
            </a:endParaRPr>
          </a:p>
          <a:p>
            <a:pPr algn="l" rtl="0" eaLnBrk="0" fontAlgn="auto" latinLnBrk="1">
              <a:lnSpc>
                <a:spcPct val="178000"/>
              </a:lnSpc>
            </a:pPr>
            <a:endParaRPr sz="1000" dirty="0">
              <a:highlight>
                <a:srgbClr val="00FFFF"/>
              </a:highlight>
              <a:latin typeface="Arial" panose="020B0604020202020204"/>
              <a:ea typeface="Arial" panose="020B0604020202020204"/>
              <a:cs typeface="Arial" panose="020B0604020202020204"/>
            </a:endParaRPr>
          </a:p>
          <a:p>
            <a:pPr marL="138430" indent="-13970" algn="l" rtl="0" eaLnBrk="0" fontAlgn="auto" latinLnBrk="1">
              <a:lnSpc>
                <a:spcPct val="93000"/>
              </a:lnSpc>
              <a:spcBef>
                <a:spcPts val="600"/>
              </a:spcBef>
            </a:pPr>
            <a:r>
              <a:rPr sz="2000" kern="0" spc="9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钨粉:2026年8月份钨粉价格在11</a:t>
            </a:r>
            <a:r>
              <a:rPr lang="en-US" sz="2000" kern="0" spc="9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6</a:t>
            </a:r>
            <a:r>
              <a:rPr sz="2000" kern="0" spc="9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0-1</a:t>
            </a:r>
            <a:r>
              <a:rPr lang="en-US" sz="2000" kern="0" spc="9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2</a:t>
            </a:r>
            <a:r>
              <a:rPr sz="2000" kern="0" spc="9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7</a:t>
            </a:r>
            <a:r>
              <a:rPr sz="2000" kern="0" spc="8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0元/公斤区间运行,平均价为</a:t>
            </a:r>
            <a:r>
              <a:rPr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1</a:t>
            </a:r>
            <a:r>
              <a:rPr lang="en-US"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238</a:t>
            </a:r>
            <a:r>
              <a:rPr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元/公斤,环比下降</a:t>
            </a:r>
            <a:r>
              <a:rPr lang="en-US"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17.96</a:t>
            </a:r>
            <a:r>
              <a:rPr sz="2000" kern="0" spc="-10" dirty="0">
                <a:solidFill>
                  <a:srgbClr val="000000">
                    <a:alpha val="100000"/>
                  </a:srgbClr>
                </a:solidFill>
                <a:highlight>
                  <a:srgbClr val="00FFFF"/>
                </a:highlight>
                <a:latin typeface="黑体" panose="02010609060101010101" charset="-122"/>
                <a:ea typeface="黑体" panose="02010609060101010101" charset="-122"/>
                <a:cs typeface="黑体" panose="02010609060101010101" charset="-122"/>
              </a:rPr>
              <a:t>％。</a:t>
            </a:r>
            <a:endParaRPr sz="2000" dirty="0">
              <a:highlight>
                <a:srgbClr val="00FFFF"/>
              </a:highlight>
              <a:latin typeface="黑体" panose="02010609060101010101" charset="-122"/>
              <a:ea typeface="黑体" panose="02010609060101010101" charset="-122"/>
              <a:cs typeface="黑体" panose="02010609060101010101" charset="-122"/>
            </a:endParaRPr>
          </a:p>
          <a:p>
            <a:pPr algn="l" rtl="0" eaLnBrk="0" fontAlgn="auto" latinLnBrk="1">
              <a:lnSpc>
                <a:spcPct val="182000"/>
              </a:lnSpc>
            </a:pPr>
            <a:endParaRPr sz="1000" dirty="0">
              <a:latin typeface="Arial" panose="020B0604020202020204"/>
              <a:ea typeface="Arial" panose="020B0604020202020204"/>
              <a:cs typeface="Arial" panose="020B0604020202020204"/>
            </a:endParaRPr>
          </a:p>
          <a:p>
            <a:pPr marL="119380" indent="3810" algn="l" rtl="0" eaLnBrk="0" fontAlgn="auto" latinLnBrk="1">
              <a:lnSpc>
                <a:spcPct val="96000"/>
              </a:lnSpc>
              <a:spcBef>
                <a:spcPts val="600"/>
              </a:spcBef>
            </a:pPr>
            <a:r>
              <a:rPr sz="2000" kern="0" spc="10" dirty="0">
                <a:solidFill>
                  <a:srgbClr val="000000">
                    <a:alpha val="100000"/>
                  </a:srgbClr>
                </a:solidFill>
                <a:latin typeface="黑体" panose="02010609060101010101" charset="-122"/>
                <a:ea typeface="黑体" panose="02010609060101010101" charset="-122"/>
                <a:cs typeface="黑体" panose="02010609060101010101" charset="-122"/>
              </a:rPr>
              <a:t>硬质合金:2026年8月份普通钴10棒材月均价在</a:t>
            </a:r>
            <a:r>
              <a:rPr lang="en-US" altLang="zh-CN" sz="2000" kern="0" spc="10" dirty="0">
                <a:solidFill>
                  <a:srgbClr val="000000">
                    <a:alpha val="100000"/>
                  </a:srgbClr>
                </a:solidFill>
                <a:latin typeface="黑体" panose="02010609060101010101" charset="-122"/>
                <a:ea typeface="黑体" panose="02010609060101010101" charset="-122"/>
                <a:cs typeface="黑体" panose="02010609060101010101" charset="-122"/>
              </a:rPr>
              <a:t>1450-1550</a:t>
            </a:r>
            <a:r>
              <a:rPr sz="2000" kern="0" spc="0" dirty="0">
                <a:solidFill>
                  <a:srgbClr val="000000">
                    <a:alpha val="100000"/>
                  </a:srgbClr>
                </a:solidFill>
                <a:latin typeface="黑体" panose="02010609060101010101" charset="-122"/>
                <a:ea typeface="黑体" panose="02010609060101010101" charset="-122"/>
                <a:cs typeface="黑体" panose="02010609060101010101" charset="-122"/>
              </a:rPr>
              <a:t>元/公斤,中间值</a:t>
            </a:r>
            <a:r>
              <a:rPr lang="en-US" altLang="zh-CN" sz="2000" kern="0" spc="0" dirty="0">
                <a:solidFill>
                  <a:srgbClr val="000000">
                    <a:alpha val="100000"/>
                  </a:srgbClr>
                </a:solidFill>
                <a:latin typeface="黑体" panose="02010609060101010101" charset="-122"/>
                <a:ea typeface="黑体" panose="02010609060101010101" charset="-122"/>
                <a:cs typeface="黑体" panose="02010609060101010101" charset="-122"/>
              </a:rPr>
              <a:t>1500</a:t>
            </a:r>
            <a:r>
              <a:rPr sz="2000" kern="0" spc="10" dirty="0">
                <a:solidFill>
                  <a:srgbClr val="000000">
                    <a:alpha val="100000"/>
                  </a:srgbClr>
                </a:solidFill>
                <a:latin typeface="黑体" panose="02010609060101010101" charset="-122"/>
                <a:ea typeface="黑体" panose="02010609060101010101" charset="-122"/>
                <a:cs typeface="黑体" panose="02010609060101010101" charset="-122"/>
              </a:rPr>
              <a:t>元/公斤;低风压钻6球齿月均价在</a:t>
            </a:r>
            <a:r>
              <a:rPr lang="en-US" altLang="zh-CN" sz="2000" kern="0" spc="10" dirty="0">
                <a:solidFill>
                  <a:srgbClr val="000000">
                    <a:alpha val="100000"/>
                  </a:srgbClr>
                </a:solidFill>
                <a:latin typeface="黑体" panose="02010609060101010101" charset="-122"/>
                <a:ea typeface="黑体" panose="02010609060101010101" charset="-122"/>
                <a:cs typeface="黑体" panose="02010609060101010101" charset="-122"/>
              </a:rPr>
              <a:t>1400-1500</a:t>
            </a:r>
            <a:r>
              <a:rPr sz="2000" kern="0" spc="10" dirty="0">
                <a:solidFill>
                  <a:srgbClr val="000000">
                    <a:alpha val="100000"/>
                  </a:srgbClr>
                </a:solidFill>
                <a:latin typeface="黑体" panose="02010609060101010101" charset="-122"/>
                <a:ea typeface="黑体" panose="02010609060101010101" charset="-122"/>
                <a:cs typeface="黑体" panose="02010609060101010101" charset="-122"/>
              </a:rPr>
              <a:t>元/公</a:t>
            </a:r>
            <a:r>
              <a:rPr sz="2000" kern="0" spc="0" dirty="0">
                <a:solidFill>
                  <a:srgbClr val="000000">
                    <a:alpha val="100000"/>
                  </a:srgbClr>
                </a:solidFill>
                <a:latin typeface="黑体" panose="02010609060101010101" charset="-122"/>
                <a:ea typeface="黑体" panose="02010609060101010101" charset="-122"/>
                <a:cs typeface="黑体" panose="02010609060101010101" charset="-122"/>
              </a:rPr>
              <a:t>斤,中间值</a:t>
            </a:r>
            <a:r>
              <a:rPr lang="en-US" altLang="zh-CN" sz="2000" kern="0" spc="0" dirty="0">
                <a:solidFill>
                  <a:srgbClr val="000000">
                    <a:alpha val="100000"/>
                  </a:srgbClr>
                </a:solidFill>
                <a:latin typeface="黑体" panose="02010609060101010101" charset="-122"/>
                <a:ea typeface="黑体" panose="02010609060101010101" charset="-122"/>
                <a:cs typeface="黑体" panose="02010609060101010101" charset="-122"/>
              </a:rPr>
              <a:t>1450</a:t>
            </a:r>
            <a:r>
              <a:rPr sz="2000" kern="0" spc="0" dirty="0">
                <a:solidFill>
                  <a:srgbClr val="000000">
                    <a:alpha val="100000"/>
                  </a:srgbClr>
                </a:solidFill>
                <a:latin typeface="黑体" panose="02010609060101010101" charset="-122"/>
                <a:ea typeface="黑体" panose="02010609060101010101" charset="-122"/>
                <a:cs typeface="黑体" panose="02010609060101010101" charset="-122"/>
              </a:rPr>
              <a:t>元</a:t>
            </a:r>
            <a:r>
              <a:rPr sz="2000" kern="0" spc="40" dirty="0">
                <a:solidFill>
                  <a:srgbClr val="000000">
                    <a:alpha val="100000"/>
                  </a:srgbClr>
                </a:solidFill>
                <a:latin typeface="黑体" panose="02010609060101010101" charset="-122"/>
                <a:ea typeface="黑体" panose="02010609060101010101" charset="-122"/>
                <a:cs typeface="黑体" panose="02010609060101010101" charset="-122"/>
              </a:rPr>
              <a:t>/公斤;常规辊环月均价在</a:t>
            </a:r>
            <a:r>
              <a:rPr lang="en-US" altLang="zh-CN" sz="2000" kern="0" spc="40" dirty="0">
                <a:solidFill>
                  <a:srgbClr val="000000">
                    <a:alpha val="100000"/>
                  </a:srgbClr>
                </a:solidFill>
                <a:latin typeface="黑体" panose="02010609060101010101" charset="-122"/>
                <a:ea typeface="黑体" panose="02010609060101010101" charset="-122"/>
                <a:cs typeface="黑体" panose="02010609060101010101" charset="-122"/>
              </a:rPr>
              <a:t>1350-1450</a:t>
            </a:r>
            <a:r>
              <a:rPr sz="2000" kern="0" spc="30" dirty="0">
                <a:solidFill>
                  <a:srgbClr val="000000">
                    <a:alpha val="100000"/>
                  </a:srgbClr>
                </a:solidFill>
                <a:latin typeface="黑体" panose="02010609060101010101" charset="-122"/>
                <a:ea typeface="黑体" panose="02010609060101010101" charset="-122"/>
                <a:cs typeface="黑体" panose="02010609060101010101" charset="-122"/>
              </a:rPr>
              <a:t>元公斤,中间值</a:t>
            </a:r>
            <a:r>
              <a:rPr lang="en-US" altLang="zh-CN" sz="2000" kern="0" spc="30" dirty="0">
                <a:solidFill>
                  <a:srgbClr val="000000">
                    <a:alpha val="100000"/>
                  </a:srgbClr>
                </a:solidFill>
                <a:latin typeface="黑体" panose="02010609060101010101" charset="-122"/>
                <a:ea typeface="黑体" panose="02010609060101010101" charset="-122"/>
                <a:cs typeface="黑体" panose="02010609060101010101" charset="-122"/>
              </a:rPr>
              <a:t>1400</a:t>
            </a:r>
            <a:r>
              <a:rPr sz="2000" kern="0" spc="30" dirty="0">
                <a:solidFill>
                  <a:srgbClr val="000000">
                    <a:alpha val="100000"/>
                  </a:srgbClr>
                </a:solidFill>
                <a:latin typeface="黑体" panose="02010609060101010101" charset="-122"/>
                <a:ea typeface="黑体" panose="02010609060101010101" charset="-122"/>
                <a:cs typeface="黑体" panose="02010609060101010101" charset="-122"/>
              </a:rPr>
              <a:t>元/公斤;顶锤</a:t>
            </a:r>
            <a:r>
              <a:rPr sz="2000" kern="0" spc="0" dirty="0">
                <a:solidFill>
                  <a:srgbClr val="000000">
                    <a:alpha val="100000"/>
                  </a:srgbClr>
                </a:solidFill>
                <a:latin typeface="黑体" panose="02010609060101010101" charset="-122"/>
                <a:ea typeface="黑体" panose="02010609060101010101" charset="-122"/>
                <a:cs typeface="黑体" panose="02010609060101010101" charset="-122"/>
              </a:rPr>
              <a:t>月均价在</a:t>
            </a:r>
            <a:r>
              <a:rPr lang="en-US" altLang="zh-CN" sz="2000" kern="0" spc="0" dirty="0">
                <a:solidFill>
                  <a:srgbClr val="000000">
                    <a:alpha val="100000"/>
                  </a:srgbClr>
                </a:solidFill>
                <a:latin typeface="黑体" panose="02010609060101010101" charset="-122"/>
                <a:ea typeface="黑体" panose="02010609060101010101" charset="-122"/>
                <a:cs typeface="黑体" panose="02010609060101010101" charset="-122"/>
              </a:rPr>
              <a:t>1400-1500</a:t>
            </a:r>
            <a:r>
              <a:rPr sz="2000" kern="0" spc="0" dirty="0">
                <a:solidFill>
                  <a:srgbClr val="000000">
                    <a:alpha val="100000"/>
                  </a:srgbClr>
                </a:solidFill>
                <a:latin typeface="黑体" panose="02010609060101010101" charset="-122"/>
                <a:ea typeface="黑体" panose="02010609060101010101" charset="-122"/>
                <a:cs typeface="黑体" panose="02010609060101010101" charset="-122"/>
              </a:rPr>
              <a:t>元/公斤,中间值</a:t>
            </a:r>
            <a:r>
              <a:rPr lang="en-US" altLang="zh-CN" sz="2000" kern="0" spc="0" dirty="0">
                <a:solidFill>
                  <a:srgbClr val="000000">
                    <a:alpha val="100000"/>
                  </a:srgbClr>
                </a:solidFill>
                <a:latin typeface="黑体" panose="02010609060101010101" charset="-122"/>
                <a:ea typeface="黑体" panose="02010609060101010101" charset="-122"/>
                <a:cs typeface="黑体" panose="02010609060101010101" charset="-122"/>
              </a:rPr>
              <a:t>1450</a:t>
            </a:r>
            <a:r>
              <a:rPr sz="2000" kern="0" spc="0" dirty="0">
                <a:solidFill>
                  <a:srgbClr val="000000">
                    <a:alpha val="100000"/>
                  </a:srgbClr>
                </a:solidFill>
                <a:latin typeface="黑体" panose="02010609060101010101" charset="-122"/>
                <a:ea typeface="黑体" panose="02010609060101010101" charset="-122"/>
                <a:cs typeface="黑体" panose="02010609060101010101" charset="-122"/>
              </a:rPr>
              <a:t>元</a:t>
            </a:r>
            <a:r>
              <a:rPr sz="2000" kern="0" spc="-10" dirty="0">
                <a:solidFill>
                  <a:srgbClr val="000000">
                    <a:alpha val="100000"/>
                  </a:srgbClr>
                </a:solidFill>
                <a:latin typeface="黑体" panose="02010609060101010101" charset="-122"/>
                <a:ea typeface="黑体" panose="02010609060101010101" charset="-122"/>
                <a:cs typeface="黑体" panose="02010609060101010101" charset="-122"/>
              </a:rPr>
              <a:t>/公斤。</a:t>
            </a:r>
            <a:endParaRPr sz="2000" dirty="0">
              <a:latin typeface="黑体" panose="02010609060101010101" charset="-122"/>
              <a:ea typeface="黑体" panose="02010609060101010101" charset="-122"/>
              <a:cs typeface="黑体" panose="02010609060101010101" charset="-122"/>
            </a:endParaRPr>
          </a:p>
          <a:p>
            <a:pPr indent="0" algn="l" rtl="0" fontAlgn="auto" latinLnBrk="1">
              <a:lnSpc>
                <a:spcPct val="113000"/>
              </a:lnSpc>
            </a:pPr>
            <a:endParaRPr sz="1000" dirty="0">
              <a:latin typeface="Arial" panose="020B0604020202020204"/>
              <a:ea typeface="Arial" panose="020B0604020202020204"/>
              <a:cs typeface="Arial" panose="020B0604020202020204"/>
            </a:endParaRPr>
          </a:p>
          <a:p>
            <a:pPr indent="0" algn="l" rtl="0" fontAlgn="auto" latinLnBrk="1">
              <a:lnSpc>
                <a:spcPct val="113000"/>
              </a:lnSpc>
            </a:pPr>
            <a:endParaRPr sz="1000" dirty="0">
              <a:latin typeface="Arial" panose="020B0604020202020204"/>
              <a:ea typeface="Arial" panose="020B0604020202020204"/>
              <a:cs typeface="Arial" panose="020B0604020202020204"/>
            </a:endParaRPr>
          </a:p>
          <a:p>
            <a:pPr algn="l" rtl="0" eaLnBrk="0" fontAlgn="auto" latinLnBrk="1">
              <a:lnSpc>
                <a:spcPct val="100000"/>
              </a:lnSpc>
            </a:pPr>
            <a:endParaRPr sz="500" dirty="0">
              <a:latin typeface="Arial" panose="020B0604020202020204"/>
              <a:ea typeface="Arial" panose="020B0604020202020204"/>
              <a:cs typeface="Arial" panose="020B0604020202020204"/>
            </a:endParaRPr>
          </a:p>
          <a:p>
            <a:pPr marL="12700" indent="635" algn="just" rtl="0" eaLnBrk="0" fontAlgn="auto" latinLnBrk="1">
              <a:lnSpc>
                <a:spcPct val="104000"/>
              </a:lnSpc>
              <a:spcBef>
                <a:spcPts val="5"/>
              </a:spcBef>
            </a:pPr>
            <a:r>
              <a:rPr sz="2000" b="1" kern="0" spc="160" dirty="0">
                <a:solidFill>
                  <a:srgbClr val="000000">
                    <a:alpha val="100000"/>
                  </a:srgbClr>
                </a:solidFill>
                <a:latin typeface="黑体" panose="02010609060101010101" charset="-122"/>
                <a:ea typeface="黑体" panose="02010609060101010101" charset="-122"/>
                <a:cs typeface="黑体" panose="02010609060101010101" charset="-122"/>
              </a:rPr>
              <a:t>后市展望</a:t>
            </a:r>
            <a:r>
              <a:rPr lang="zh-CN" sz="2000" b="1" kern="0" spc="160" dirty="0">
                <a:solidFill>
                  <a:srgbClr val="000000">
                    <a:alpha val="100000"/>
                  </a:srgbClr>
                </a:solidFill>
                <a:latin typeface="黑体" panose="02010609060101010101" charset="-122"/>
                <a:ea typeface="黑体" panose="02010609060101010101" charset="-122"/>
                <a:cs typeface="黑体" panose="02010609060101010101" charset="-122"/>
              </a:rPr>
              <a:t>：</a:t>
            </a:r>
            <a:r>
              <a:rPr lang="zh-CN" altLang="en-US" sz="2000" kern="0" spc="160" dirty="0">
                <a:solidFill>
                  <a:srgbClr val="000000">
                    <a:alpha val="100000"/>
                  </a:srgbClr>
                </a:solidFill>
                <a:latin typeface="黑体" panose="02010609060101010101" charset="-122"/>
                <a:ea typeface="黑体" panose="02010609060101010101" charset="-122"/>
                <a:cs typeface="黑体" panose="02010609060101010101" charset="-122"/>
              </a:rPr>
              <a:t>步入9月，传统下游迎来金九消费预期，硬质合金市场有望迎来部分订单回暖，然终端实际消费力度仍存不确定性。若需求兑现不及预期，行情将难有大幅上行空间，钨市场大概率维持震荡整理格局，需关注矿山生产销售计划与下游实际订单落地情况。</a:t>
            </a:r>
            <a:endParaRPr lang="zh-CN" altLang="en-US" sz="2000" kern="0" spc="160" dirty="0">
              <a:solidFill>
                <a:srgbClr val="000000">
                  <a:alpha val="100000"/>
                </a:srgbClr>
              </a:solidFill>
              <a:latin typeface="黑体" panose="02010609060101010101" charset="-122"/>
              <a:ea typeface="黑体" panose="02010609060101010101" charset="-122"/>
              <a:cs typeface="黑体" panose="02010609060101010101" charset="-122"/>
            </a:endParaRPr>
          </a:p>
        </p:txBody>
      </p:sp>
      <p:sp>
        <p:nvSpPr>
          <p:cNvPr id="38" name="textbox 38"/>
          <p:cNvSpPr/>
          <p:nvPr/>
        </p:nvSpPr>
        <p:spPr>
          <a:xfrm>
            <a:off x="634" y="0"/>
            <a:ext cx="9600565" cy="1162685"/>
          </a:xfrm>
          <a:prstGeom prst="rect">
            <a:avLst/>
          </a:prstGeom>
          <a:solidFill>
            <a:srgbClr val="C9D8E4">
              <a:alpha val="100000"/>
            </a:srgbClr>
          </a:solidFill>
          <a:ln w="0" cap="flat">
            <a:noFill/>
            <a:prstDash val="solid"/>
            <a:miter lim="0"/>
          </a:ln>
        </p:spPr>
        <p:txBody>
          <a:bodyPr vert="horz" wrap="square" lIns="0" tIns="0" rIns="0" bIns="0"/>
          <a:lstStyle/>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000"/>
              </a:lnSpc>
            </a:pPr>
            <a:endParaRPr sz="100" dirty="0">
              <a:latin typeface="Arial" panose="020B0604020202020204"/>
              <a:ea typeface="Arial" panose="020B0604020202020204"/>
              <a:cs typeface="Arial" panose="020B0604020202020204"/>
            </a:endParaRPr>
          </a:p>
          <a:p>
            <a:pPr marL="134620" algn="l" rtl="0" eaLnBrk="0">
              <a:lnSpc>
                <a:spcPct val="86000"/>
              </a:lnSpc>
            </a:pPr>
            <a:r>
              <a:rPr sz="3500" b="1" kern="0" spc="-30" dirty="0">
                <a:solidFill>
                  <a:srgbClr val="2E5263">
                    <a:alpha val="100000"/>
                  </a:srgbClr>
                </a:solidFill>
                <a:latin typeface="黑体" panose="02010609060101010101" charset="-122"/>
                <a:ea typeface="黑体" panose="02010609060101010101" charset="-122"/>
                <a:cs typeface="黑体" panose="02010609060101010101" charset="-122"/>
              </a:rPr>
              <a:t>四、钨市场回顾及后市展</a:t>
            </a:r>
            <a:r>
              <a:rPr sz="3500" b="1" kern="0" spc="-40" dirty="0">
                <a:solidFill>
                  <a:srgbClr val="2E5263">
                    <a:alpha val="100000"/>
                  </a:srgbClr>
                </a:solidFill>
                <a:latin typeface="黑体" panose="02010609060101010101" charset="-122"/>
                <a:ea typeface="黑体" panose="02010609060101010101" charset="-122"/>
                <a:cs typeface="黑体" panose="02010609060101010101" charset="-122"/>
              </a:rPr>
              <a:t>望</a:t>
            </a:r>
            <a:endParaRPr sz="3500" dirty="0">
              <a:latin typeface="黑体" panose="02010609060101010101" charset="-122"/>
              <a:ea typeface="黑体" panose="02010609060101010101" charset="-122"/>
              <a:cs typeface="黑体" panose="02010609060101010101"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box 42"/>
          <p:cNvSpPr/>
          <p:nvPr/>
        </p:nvSpPr>
        <p:spPr>
          <a:xfrm>
            <a:off x="342900" y="9464040"/>
            <a:ext cx="9061450" cy="3157220"/>
          </a:xfrm>
          <a:prstGeom prst="rect">
            <a:avLst/>
          </a:prstGeom>
          <a:noFill/>
          <a:ln w="0" cap="flat">
            <a:noFill/>
            <a:prstDash val="solid"/>
            <a:miter lim="0"/>
          </a:ln>
        </p:spPr>
        <p:txBody>
          <a:bodyPr vert="horz" wrap="square" lIns="0" tIns="0" rIns="0" bIns="0"/>
          <a:lstStyle/>
          <a:p>
            <a:pPr algn="l" rtl="0" eaLnBrk="0">
              <a:lnSpc>
                <a:spcPct val="76000"/>
              </a:lnSpc>
            </a:pPr>
            <a:endParaRPr sz="100" dirty="0">
              <a:latin typeface="Arial" panose="020B0604020202020204"/>
              <a:ea typeface="Arial" panose="020B0604020202020204"/>
              <a:cs typeface="Arial" panose="020B0604020202020204"/>
            </a:endParaRPr>
          </a:p>
          <a:p>
            <a:pPr marL="13970" indent="0" algn="just" rtl="0" eaLnBrk="0" fontAlgn="auto">
              <a:lnSpc>
                <a:spcPct val="150000"/>
              </a:lnSpc>
            </a:pPr>
            <a:r>
              <a:rPr sz="1700" kern="0" spc="110" dirty="0">
                <a:solidFill>
                  <a:srgbClr val="000000">
                    <a:alpha val="100000"/>
                  </a:srgbClr>
                </a:solidFill>
                <a:latin typeface="黑体" panose="02010609060101010101" charset="-122"/>
                <a:ea typeface="黑体" panose="02010609060101010101" charset="-122"/>
                <a:cs typeface="黑体" panose="02010609060101010101" charset="-122"/>
              </a:rPr>
              <a:t>据统计</a:t>
            </a:r>
            <a:r>
              <a:rPr lang="zh-CN" sz="1700" kern="0" spc="1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1700" kern="0" spc="110" dirty="0">
                <a:solidFill>
                  <a:srgbClr val="000000">
                    <a:alpha val="100000"/>
                  </a:srgbClr>
                </a:solidFill>
                <a:latin typeface="黑体" panose="02010609060101010101" charset="-122"/>
                <a:ea typeface="黑体" panose="02010609060101010101" charset="-122"/>
                <a:cs typeface="黑体" panose="02010609060101010101" charset="-122"/>
              </a:rPr>
              <a:t>2026年</a:t>
            </a:r>
            <a:r>
              <a:rPr lang="en-US" sz="1700" kern="0" spc="110" dirty="0">
                <a:solidFill>
                  <a:srgbClr val="000000">
                    <a:alpha val="100000"/>
                  </a:srgbClr>
                </a:solidFill>
                <a:latin typeface="黑体" panose="02010609060101010101" charset="-122"/>
                <a:ea typeface="黑体" panose="02010609060101010101" charset="-122"/>
                <a:cs typeface="黑体" panose="02010609060101010101" charset="-122"/>
              </a:rPr>
              <a:t>8</a:t>
            </a:r>
            <a:r>
              <a:rPr sz="1700" kern="0" spc="110" dirty="0">
                <a:solidFill>
                  <a:srgbClr val="000000">
                    <a:alpha val="100000"/>
                  </a:srgbClr>
                </a:solidFill>
                <a:latin typeface="黑体" panose="02010609060101010101" charset="-122"/>
                <a:ea typeface="黑体" panose="02010609060101010101" charset="-122"/>
                <a:cs typeface="黑体" panose="02010609060101010101" charset="-122"/>
              </a:rPr>
              <a:t>月份中国钨精矿生产量</a:t>
            </a:r>
            <a:r>
              <a:rPr lang="en-US" sz="1700" kern="0" spc="110" dirty="0">
                <a:solidFill>
                  <a:srgbClr val="000000">
                    <a:alpha val="100000"/>
                  </a:srgbClr>
                </a:solidFill>
                <a:latin typeface="黑体" panose="02010609060101010101" charset="-122"/>
                <a:ea typeface="黑体" panose="02010609060101010101" charset="-122"/>
                <a:cs typeface="黑体" panose="02010609060101010101" charset="-122"/>
              </a:rPr>
              <a:t>6435</a:t>
            </a:r>
            <a:r>
              <a:rPr sz="1700" kern="0" spc="110" dirty="0">
                <a:solidFill>
                  <a:srgbClr val="000000">
                    <a:alpha val="100000"/>
                  </a:srgbClr>
                </a:solidFill>
                <a:latin typeface="黑体" panose="02010609060101010101" charset="-122"/>
                <a:ea typeface="黑体" panose="02010609060101010101" charset="-122"/>
                <a:cs typeface="黑体" panose="02010609060101010101" charset="-122"/>
              </a:rPr>
              <a:t>吨（标吨量,同下</a:t>
            </a:r>
            <a:r>
              <a:rPr sz="1700" kern="0" spc="-20" dirty="0">
                <a:solidFill>
                  <a:srgbClr val="000000">
                    <a:alpha val="100000"/>
                  </a:srgbClr>
                </a:solidFill>
                <a:latin typeface="黑体" panose="02010609060101010101" charset="-122"/>
                <a:ea typeface="黑体" panose="02010609060101010101" charset="-122"/>
                <a:cs typeface="黑体" panose="02010609060101010101" charset="-122"/>
              </a:rPr>
              <a:t>）</a:t>
            </a:r>
            <a:r>
              <a:rPr lang="zh-CN" sz="1700" kern="0" spc="13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1700" kern="0" spc="100" dirty="0">
                <a:solidFill>
                  <a:srgbClr val="000000">
                    <a:alpha val="100000"/>
                  </a:srgbClr>
                </a:solidFill>
                <a:latin typeface="黑体" panose="02010609060101010101" charset="-122"/>
                <a:ea typeface="黑体" panose="02010609060101010101" charset="-122"/>
                <a:cs typeface="黑体" panose="02010609060101010101" charset="-122"/>
              </a:rPr>
              <a:t>环比减少</a:t>
            </a:r>
            <a:r>
              <a:rPr lang="en-US" sz="1700" kern="0" spc="100" dirty="0">
                <a:solidFill>
                  <a:srgbClr val="000000">
                    <a:alpha val="100000"/>
                  </a:srgbClr>
                </a:solidFill>
                <a:latin typeface="黑体" panose="02010609060101010101" charset="-122"/>
                <a:ea typeface="黑体" panose="02010609060101010101" charset="-122"/>
                <a:cs typeface="黑体" panose="02010609060101010101" charset="-122"/>
              </a:rPr>
              <a:t>3.31</a:t>
            </a:r>
            <a:r>
              <a:rPr sz="1700" kern="0" spc="100" dirty="0">
                <a:solidFill>
                  <a:srgbClr val="000000">
                    <a:alpha val="100000"/>
                  </a:srgbClr>
                </a:solidFill>
                <a:latin typeface="黑体" panose="02010609060101010101" charset="-122"/>
                <a:ea typeface="黑体" panose="02010609060101010101" charset="-122"/>
                <a:cs typeface="黑体" panose="02010609060101010101" charset="-122"/>
              </a:rPr>
              <a:t>%</a:t>
            </a:r>
            <a:r>
              <a:rPr lang="zh-CN" sz="1700" kern="0" spc="7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1700" kern="0" spc="110" dirty="0">
                <a:solidFill>
                  <a:srgbClr val="000000">
                    <a:alpha val="100000"/>
                  </a:srgbClr>
                </a:solidFill>
                <a:latin typeface="黑体" panose="02010609060101010101" charset="-122"/>
                <a:ea typeface="黑体" panose="02010609060101010101" charset="-122"/>
                <a:cs typeface="黑体" panose="02010609060101010101" charset="-122"/>
              </a:rPr>
              <a:t>据钨钼云商统计数据,55％黑钨精矿</a:t>
            </a:r>
            <a:r>
              <a:rPr lang="en-US" sz="1700" kern="0" spc="110" dirty="0">
                <a:solidFill>
                  <a:srgbClr val="000000">
                    <a:alpha val="100000"/>
                  </a:srgbClr>
                </a:solidFill>
                <a:latin typeface="黑体" panose="02010609060101010101" charset="-122"/>
                <a:ea typeface="黑体" panose="02010609060101010101" charset="-122"/>
                <a:cs typeface="黑体" panose="02010609060101010101" charset="-122"/>
              </a:rPr>
              <a:t>8</a:t>
            </a:r>
            <a:r>
              <a:rPr sz="1700" kern="0" spc="110" dirty="0">
                <a:solidFill>
                  <a:srgbClr val="000000">
                    <a:alpha val="100000"/>
                  </a:srgbClr>
                </a:solidFill>
                <a:latin typeface="黑体" panose="02010609060101010101" charset="-122"/>
                <a:ea typeface="黑体" panose="02010609060101010101" charset="-122"/>
                <a:cs typeface="黑体" panose="02010609060101010101" charset="-122"/>
              </a:rPr>
              <a:t>月均</a:t>
            </a:r>
            <a:r>
              <a:rPr sz="1700" kern="0" spc="70" dirty="0">
                <a:solidFill>
                  <a:srgbClr val="000000">
                    <a:alpha val="100000"/>
                  </a:srgbClr>
                </a:solidFill>
                <a:latin typeface="黑体" panose="02010609060101010101" charset="-122"/>
                <a:ea typeface="黑体" panose="02010609060101010101" charset="-122"/>
                <a:cs typeface="黑体" panose="02010609060101010101" charset="-122"/>
              </a:rPr>
              <a:t>价为</a:t>
            </a:r>
            <a:r>
              <a:rPr lang="en-US" sz="1700" kern="0" spc="70" dirty="0">
                <a:solidFill>
                  <a:srgbClr val="000000">
                    <a:alpha val="100000"/>
                  </a:srgbClr>
                </a:solidFill>
                <a:latin typeface="黑体" panose="02010609060101010101" charset="-122"/>
                <a:ea typeface="黑体" panose="02010609060101010101" charset="-122"/>
                <a:cs typeface="黑体" panose="02010609060101010101" charset="-122"/>
              </a:rPr>
              <a:t>41.34</a:t>
            </a:r>
            <a:r>
              <a:rPr sz="1700" kern="0" spc="70" dirty="0">
                <a:solidFill>
                  <a:srgbClr val="000000">
                    <a:alpha val="100000"/>
                  </a:srgbClr>
                </a:solidFill>
                <a:latin typeface="黑体" panose="02010609060101010101" charset="-122"/>
                <a:ea typeface="黑体" panose="02010609060101010101" charset="-122"/>
                <a:cs typeface="黑体" panose="02010609060101010101" charset="-122"/>
              </a:rPr>
              <a:t>万元/标吨</a:t>
            </a:r>
            <a:r>
              <a:rPr lang="zh-CN" sz="1700" kern="0" spc="1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1700" kern="0" spc="70" dirty="0">
                <a:solidFill>
                  <a:srgbClr val="000000">
                    <a:alpha val="100000"/>
                  </a:srgbClr>
                </a:solidFill>
                <a:latin typeface="黑体" panose="02010609060101010101" charset="-122"/>
                <a:ea typeface="黑体" panose="02010609060101010101" charset="-122"/>
                <a:cs typeface="黑体" panose="02010609060101010101" charset="-122"/>
              </a:rPr>
              <a:t>环比</a:t>
            </a:r>
            <a:r>
              <a:rPr lang="zh-CN" sz="1700" kern="0" spc="70" dirty="0">
                <a:solidFill>
                  <a:srgbClr val="000000">
                    <a:alpha val="100000"/>
                  </a:srgbClr>
                </a:solidFill>
                <a:latin typeface="黑体" panose="02010609060101010101" charset="-122"/>
                <a:ea typeface="黑体" panose="02010609060101010101" charset="-122"/>
                <a:cs typeface="黑体" panose="02010609060101010101" charset="-122"/>
              </a:rPr>
              <a:t>下降</a:t>
            </a:r>
            <a:r>
              <a:rPr lang="en-US" altLang="zh-CN" sz="1700" kern="0" spc="70" dirty="0">
                <a:solidFill>
                  <a:srgbClr val="000000">
                    <a:alpha val="100000"/>
                  </a:srgbClr>
                </a:solidFill>
                <a:latin typeface="黑体" panose="02010609060101010101" charset="-122"/>
                <a:ea typeface="黑体" panose="02010609060101010101" charset="-122"/>
                <a:cs typeface="黑体" panose="02010609060101010101" charset="-122"/>
              </a:rPr>
              <a:t>2.47</a:t>
            </a:r>
            <a:r>
              <a:rPr sz="1700" kern="0" spc="70" dirty="0">
                <a:solidFill>
                  <a:srgbClr val="000000">
                    <a:alpha val="100000"/>
                  </a:srgbClr>
                </a:solidFill>
                <a:latin typeface="黑体" panose="02010609060101010101" charset="-122"/>
                <a:ea typeface="黑体" panose="02010609060101010101" charset="-122"/>
                <a:cs typeface="黑体" panose="02010609060101010101" charset="-122"/>
              </a:rPr>
              <a:t>％。</a:t>
            </a:r>
            <a:endParaRPr sz="1000" dirty="0">
              <a:latin typeface="Arial" panose="020B0604020202020204"/>
              <a:ea typeface="Arial" panose="020B0604020202020204"/>
              <a:cs typeface="Arial" panose="020B0604020202020204"/>
            </a:endParaRPr>
          </a:p>
          <a:p>
            <a:pPr marL="19050" indent="0" algn="just" rtl="0" eaLnBrk="0" fontAlgn="auto">
              <a:lnSpc>
                <a:spcPct val="150000"/>
              </a:lnSpc>
              <a:spcBef>
                <a:spcPts val="510"/>
              </a:spcBef>
            </a:pPr>
            <a:r>
              <a:rPr sz="1700" kern="0" spc="110" dirty="0">
                <a:solidFill>
                  <a:srgbClr val="000000">
                    <a:alpha val="100000"/>
                  </a:srgbClr>
                </a:solidFill>
                <a:latin typeface="黑体" panose="02010609060101010101" charset="-122"/>
                <a:ea typeface="黑体" panose="02010609060101010101" charset="-122"/>
                <a:cs typeface="黑体" panose="02010609060101010101" charset="-122"/>
              </a:rPr>
              <a:t>简析</a:t>
            </a:r>
            <a:r>
              <a:rPr lang="zh-CN" sz="1700" kern="0" spc="110" dirty="0">
                <a:solidFill>
                  <a:srgbClr val="000000">
                    <a:alpha val="100000"/>
                  </a:srgbClr>
                </a:solidFill>
                <a:latin typeface="黑体" panose="02010609060101010101" charset="-122"/>
                <a:ea typeface="黑体" panose="02010609060101010101" charset="-122"/>
                <a:cs typeface="黑体" panose="02010609060101010101" charset="-122"/>
              </a:rPr>
              <a:t>：</a:t>
            </a:r>
            <a:r>
              <a:rPr sz="1700" kern="0" spc="110" dirty="0">
                <a:solidFill>
                  <a:srgbClr val="000000">
                    <a:alpha val="100000"/>
                  </a:srgbClr>
                </a:solidFill>
                <a:latin typeface="黑体" panose="02010609060101010101" charset="-122"/>
                <a:ea typeface="黑体" panose="02010609060101010101" charset="-122"/>
                <a:cs typeface="黑体" panose="02010609060101010101" charset="-122"/>
              </a:rPr>
              <a:t>8月</a:t>
            </a:r>
            <a:r>
              <a:rPr sz="1700" kern="0" spc="110" dirty="0">
                <a:solidFill>
                  <a:srgbClr val="000000">
                    <a:alpha val="100000"/>
                  </a:srgbClr>
                </a:solidFill>
                <a:latin typeface="黑体" panose="02010609060101010101" charset="-122"/>
                <a:ea typeface="黑体" panose="02010609060101010101" charset="-122"/>
                <a:cs typeface="黑体" panose="02010609060101010101" charset="-122"/>
              </a:rPr>
              <a:t>国内</a:t>
            </a:r>
            <a:r>
              <a:rPr lang="zh-CN" sz="1700" kern="0" spc="110" dirty="0">
                <a:solidFill>
                  <a:srgbClr val="000000">
                    <a:alpha val="100000"/>
                  </a:srgbClr>
                </a:solidFill>
                <a:latin typeface="黑体" panose="02010609060101010101" charset="-122"/>
                <a:ea typeface="黑体" panose="02010609060101010101" charset="-122"/>
                <a:cs typeface="黑体" panose="02010609060101010101" charset="-122"/>
              </a:rPr>
              <a:t>钨精矿产量环比下降</a:t>
            </a:r>
            <a:r>
              <a:rPr sz="1700" kern="0" spc="110" dirty="0">
                <a:solidFill>
                  <a:srgbClr val="000000">
                    <a:alpha val="100000"/>
                  </a:srgbClr>
                </a:solidFill>
                <a:latin typeface="黑体" panose="02010609060101010101" charset="-122"/>
                <a:ea typeface="黑体" panose="02010609060101010101" charset="-122"/>
                <a:cs typeface="黑体" panose="02010609060101010101" charset="-122"/>
              </a:rPr>
              <a:t>。</a:t>
            </a:r>
            <a:r>
              <a:rPr lang="zh-CN" altLang="en-US" sz="1700" kern="0" spc="110" dirty="0">
                <a:solidFill>
                  <a:srgbClr val="000000">
                    <a:alpha val="100000"/>
                  </a:srgbClr>
                </a:solidFill>
                <a:latin typeface="黑体" panose="02010609060101010101" charset="-122"/>
                <a:ea typeface="黑体" panose="02010609060101010101" charset="-122"/>
                <a:cs typeface="黑体" panose="02010609060101010101" charset="-122"/>
              </a:rPr>
              <a:t>主产区江西、湖南、河南部分矿山本月开展设备检修，叠加前期核查整改影响，产能尚未完全释放；陕西、内蒙古部分矿山受矿石品位下滑、安全检查等因素制约，产出有所收缩。</a:t>
            </a:r>
            <a:r>
              <a:rPr sz="1700" kern="0" spc="110" dirty="0">
                <a:solidFill>
                  <a:srgbClr val="000000">
                    <a:alpha val="100000"/>
                  </a:srgbClr>
                </a:solidFill>
                <a:latin typeface="黑体" panose="02010609060101010101" charset="-122"/>
                <a:ea typeface="黑体" panose="02010609060101010101" charset="-122"/>
                <a:cs typeface="黑体" panose="02010609060101010101" charset="-122"/>
              </a:rPr>
              <a:t>价格方面</a:t>
            </a:r>
            <a:r>
              <a:rPr lang="zh-CN" sz="1700" kern="0" spc="1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lang="en-US" altLang="zh-CN" sz="1700" kern="0" spc="110" dirty="0">
                <a:solidFill>
                  <a:srgbClr val="000000">
                    <a:alpha val="100000"/>
                  </a:srgbClr>
                </a:solidFill>
                <a:latin typeface="黑体" panose="02010609060101010101" charset="-122"/>
                <a:ea typeface="黑体" panose="02010609060101010101" charset="-122"/>
                <a:cs typeface="黑体" panose="02010609060101010101" charset="-122"/>
                <a:sym typeface="+mn-ea"/>
              </a:rPr>
              <a:t>8</a:t>
            </a:r>
            <a:r>
              <a:rPr sz="1700" kern="0" spc="110" dirty="0">
                <a:solidFill>
                  <a:srgbClr val="000000">
                    <a:alpha val="100000"/>
                  </a:srgbClr>
                </a:solidFill>
                <a:latin typeface="黑体" panose="02010609060101010101" charset="-122"/>
                <a:ea typeface="黑体" panose="02010609060101010101" charset="-122"/>
                <a:cs typeface="黑体" panose="02010609060101010101" charset="-122"/>
              </a:rPr>
              <a:t>月</a:t>
            </a:r>
            <a:r>
              <a:rPr sz="1700" kern="0" spc="130" dirty="0">
                <a:solidFill>
                  <a:srgbClr val="000000">
                    <a:alpha val="100000"/>
                  </a:srgbClr>
                </a:solidFill>
                <a:latin typeface="黑体" panose="02010609060101010101" charset="-122"/>
                <a:ea typeface="黑体" panose="02010609060101010101" charset="-122"/>
                <a:cs typeface="黑体" panose="02010609060101010101" charset="-122"/>
              </a:rPr>
              <a:t>55%黑钨精矿</a:t>
            </a:r>
            <a:r>
              <a:rPr lang="en-US" sz="1700" kern="0" spc="130" dirty="0">
                <a:solidFill>
                  <a:srgbClr val="000000">
                    <a:alpha val="100000"/>
                  </a:srgbClr>
                </a:solidFill>
                <a:latin typeface="黑体" panose="02010609060101010101" charset="-122"/>
                <a:ea typeface="黑体" panose="02010609060101010101" charset="-122"/>
                <a:cs typeface="黑体" panose="02010609060101010101" charset="-122"/>
              </a:rPr>
              <a:t>8</a:t>
            </a:r>
            <a:r>
              <a:rPr sz="1700" kern="0" spc="130" dirty="0">
                <a:solidFill>
                  <a:srgbClr val="000000">
                    <a:alpha val="100000"/>
                  </a:srgbClr>
                </a:solidFill>
                <a:latin typeface="黑体" panose="02010609060101010101" charset="-122"/>
                <a:ea typeface="黑体" panose="02010609060101010101" charset="-122"/>
                <a:cs typeface="黑体" panose="02010609060101010101" charset="-122"/>
              </a:rPr>
              <a:t>月</a:t>
            </a:r>
            <a:r>
              <a:rPr sz="1700" kern="0" spc="80" dirty="0">
                <a:solidFill>
                  <a:srgbClr val="000000">
                    <a:alpha val="100000"/>
                  </a:srgbClr>
                </a:solidFill>
                <a:latin typeface="黑体" panose="02010609060101010101" charset="-122"/>
                <a:ea typeface="黑体" panose="02010609060101010101" charset="-122"/>
                <a:cs typeface="黑体" panose="02010609060101010101" charset="-122"/>
              </a:rPr>
              <a:t>价格最高点</a:t>
            </a:r>
            <a:r>
              <a:rPr lang="en-US" sz="1700" kern="0" spc="80" dirty="0">
                <a:solidFill>
                  <a:srgbClr val="000000">
                    <a:alpha val="100000"/>
                  </a:srgbClr>
                </a:solidFill>
                <a:latin typeface="黑体" panose="02010609060101010101" charset="-122"/>
                <a:ea typeface="黑体" panose="02010609060101010101" charset="-122"/>
                <a:cs typeface="黑体" panose="02010609060101010101" charset="-122"/>
              </a:rPr>
              <a:t>41.6</a:t>
            </a:r>
            <a:r>
              <a:rPr sz="1700" kern="0" spc="80" dirty="0">
                <a:solidFill>
                  <a:srgbClr val="000000">
                    <a:alpha val="100000"/>
                  </a:srgbClr>
                </a:solidFill>
                <a:latin typeface="黑体" panose="02010609060101010101" charset="-122"/>
                <a:ea typeface="黑体" panose="02010609060101010101" charset="-122"/>
                <a:cs typeface="黑体" panose="02010609060101010101" charset="-122"/>
              </a:rPr>
              <a:t>万元/标吨（</a:t>
            </a:r>
            <a:r>
              <a:rPr lang="en-US" sz="1700" kern="0" spc="80" dirty="0">
                <a:solidFill>
                  <a:srgbClr val="000000">
                    <a:alpha val="100000"/>
                  </a:srgbClr>
                </a:solidFill>
                <a:latin typeface="黑体" panose="02010609060101010101" charset="-122"/>
                <a:ea typeface="黑体" panose="02010609060101010101" charset="-122"/>
                <a:cs typeface="黑体" panose="02010609060101010101" charset="-122"/>
              </a:rPr>
              <a:t>8月20</a:t>
            </a:r>
            <a:r>
              <a:rPr lang="zh-CN" altLang="en-US" sz="1700" kern="0" spc="80" dirty="0">
                <a:solidFill>
                  <a:srgbClr val="000000">
                    <a:alpha val="100000"/>
                  </a:srgbClr>
                </a:solidFill>
                <a:latin typeface="黑体" panose="02010609060101010101" charset="-122"/>
                <a:ea typeface="黑体" panose="02010609060101010101" charset="-122"/>
                <a:cs typeface="黑体" panose="02010609060101010101" charset="-122"/>
              </a:rPr>
              <a:t>日</a:t>
            </a:r>
            <a:r>
              <a:rPr lang="en-US" altLang="zh-CN" sz="1700" kern="0" spc="80" dirty="0">
                <a:solidFill>
                  <a:srgbClr val="000000">
                    <a:alpha val="100000"/>
                  </a:srgbClr>
                </a:solidFill>
                <a:latin typeface="黑体" panose="02010609060101010101" charset="-122"/>
                <a:ea typeface="黑体" panose="02010609060101010101" charset="-122"/>
                <a:cs typeface="黑体" panose="02010609060101010101" charset="-122"/>
              </a:rPr>
              <a:t>-8</a:t>
            </a:r>
            <a:r>
              <a:rPr lang="zh-CN" altLang="en-US" sz="1700" kern="0" spc="80" dirty="0">
                <a:solidFill>
                  <a:srgbClr val="000000">
                    <a:alpha val="100000"/>
                  </a:srgbClr>
                </a:solidFill>
                <a:latin typeface="黑体" panose="02010609060101010101" charset="-122"/>
                <a:ea typeface="黑体" panose="02010609060101010101" charset="-122"/>
                <a:cs typeface="黑体" panose="02010609060101010101" charset="-122"/>
              </a:rPr>
              <a:t>月</a:t>
            </a:r>
            <a:r>
              <a:rPr lang="en-US" altLang="zh-CN" sz="1700" kern="0" spc="80" dirty="0">
                <a:solidFill>
                  <a:srgbClr val="000000">
                    <a:alpha val="100000"/>
                  </a:srgbClr>
                </a:solidFill>
                <a:latin typeface="黑体" panose="02010609060101010101" charset="-122"/>
                <a:ea typeface="黑体" panose="02010609060101010101" charset="-122"/>
                <a:cs typeface="黑体" panose="02010609060101010101" charset="-122"/>
              </a:rPr>
              <a:t>31</a:t>
            </a:r>
            <a:r>
              <a:rPr lang="zh-CN" altLang="en-US" sz="1700" kern="0" spc="80" dirty="0">
                <a:solidFill>
                  <a:srgbClr val="000000">
                    <a:alpha val="100000"/>
                  </a:srgbClr>
                </a:solidFill>
                <a:latin typeface="黑体" panose="02010609060101010101" charset="-122"/>
                <a:ea typeface="黑体" panose="02010609060101010101" charset="-122"/>
                <a:cs typeface="黑体" panose="02010609060101010101" charset="-122"/>
              </a:rPr>
              <a:t>日</a:t>
            </a:r>
            <a:r>
              <a:rPr sz="1700" kern="0" spc="-20" dirty="0">
                <a:solidFill>
                  <a:srgbClr val="000000">
                    <a:alpha val="100000"/>
                  </a:srgbClr>
                </a:solidFill>
                <a:latin typeface="黑体" panose="02010609060101010101" charset="-122"/>
                <a:ea typeface="黑体" panose="02010609060101010101" charset="-122"/>
                <a:cs typeface="黑体" panose="02010609060101010101" charset="-122"/>
              </a:rPr>
              <a:t>）</a:t>
            </a:r>
            <a:r>
              <a:rPr lang="zh-CN" sz="1700" kern="0" spc="1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1700" kern="0" spc="80" dirty="0">
                <a:solidFill>
                  <a:srgbClr val="000000">
                    <a:alpha val="100000"/>
                  </a:srgbClr>
                </a:solidFill>
                <a:latin typeface="黑体" panose="02010609060101010101" charset="-122"/>
                <a:ea typeface="黑体" panose="02010609060101010101" charset="-122"/>
                <a:cs typeface="黑体" panose="02010609060101010101" charset="-122"/>
              </a:rPr>
              <a:t>最低点</a:t>
            </a:r>
            <a:r>
              <a:rPr lang="en-US" sz="1700" kern="0" spc="80" dirty="0">
                <a:solidFill>
                  <a:srgbClr val="000000">
                    <a:alpha val="100000"/>
                  </a:srgbClr>
                </a:solidFill>
                <a:latin typeface="黑体" panose="02010609060101010101" charset="-122"/>
                <a:ea typeface="黑体" panose="02010609060101010101" charset="-122"/>
                <a:cs typeface="黑体" panose="02010609060101010101" charset="-122"/>
              </a:rPr>
              <a:t>41.1</a:t>
            </a:r>
            <a:r>
              <a:rPr sz="1700" kern="0" spc="80" dirty="0">
                <a:solidFill>
                  <a:srgbClr val="000000">
                    <a:alpha val="100000"/>
                  </a:srgbClr>
                </a:solidFill>
                <a:latin typeface="黑体" panose="02010609060101010101" charset="-122"/>
                <a:ea typeface="黑体" panose="02010609060101010101" charset="-122"/>
                <a:cs typeface="黑体" panose="02010609060101010101" charset="-122"/>
              </a:rPr>
              <a:t>万元/</a:t>
            </a:r>
            <a:r>
              <a:rPr sz="1700" kern="0" spc="70" dirty="0">
                <a:solidFill>
                  <a:srgbClr val="000000">
                    <a:alpha val="100000"/>
                  </a:srgbClr>
                </a:solidFill>
                <a:latin typeface="黑体" panose="02010609060101010101" charset="-122"/>
                <a:ea typeface="黑体" panose="02010609060101010101" charset="-122"/>
                <a:cs typeface="黑体" panose="02010609060101010101" charset="-122"/>
              </a:rPr>
              <a:t>标吨（</a:t>
            </a:r>
            <a:r>
              <a:rPr lang="en-US" sz="1700" kern="0" spc="70" dirty="0">
                <a:solidFill>
                  <a:srgbClr val="000000">
                    <a:alpha val="100000"/>
                  </a:srgbClr>
                </a:solidFill>
                <a:latin typeface="黑体" panose="02010609060101010101" charset="-122"/>
                <a:ea typeface="黑体" panose="02010609060101010101" charset="-122"/>
                <a:cs typeface="黑体" panose="02010609060101010101" charset="-122"/>
              </a:rPr>
              <a:t>8月3</a:t>
            </a:r>
            <a:r>
              <a:rPr lang="zh-CN" altLang="en-US" sz="1700" kern="0" spc="70" dirty="0">
                <a:solidFill>
                  <a:srgbClr val="000000">
                    <a:alpha val="100000"/>
                  </a:srgbClr>
                </a:solidFill>
                <a:latin typeface="黑体" panose="02010609060101010101" charset="-122"/>
                <a:ea typeface="黑体" panose="02010609060101010101" charset="-122"/>
                <a:cs typeface="黑体" panose="02010609060101010101" charset="-122"/>
              </a:rPr>
              <a:t>日</a:t>
            </a:r>
            <a:r>
              <a:rPr lang="en-US" altLang="zh-CN" sz="1700" kern="0" spc="70" dirty="0">
                <a:solidFill>
                  <a:srgbClr val="000000">
                    <a:alpha val="100000"/>
                  </a:srgbClr>
                </a:solidFill>
                <a:latin typeface="黑体" panose="02010609060101010101" charset="-122"/>
                <a:ea typeface="黑体" panose="02010609060101010101" charset="-122"/>
                <a:cs typeface="黑体" panose="02010609060101010101" charset="-122"/>
              </a:rPr>
              <a:t>-8</a:t>
            </a:r>
            <a:r>
              <a:rPr lang="zh-CN" altLang="en-US" sz="1700" kern="0" spc="70" dirty="0">
                <a:solidFill>
                  <a:srgbClr val="000000">
                    <a:alpha val="100000"/>
                  </a:srgbClr>
                </a:solidFill>
                <a:latin typeface="黑体" panose="02010609060101010101" charset="-122"/>
                <a:ea typeface="黑体" panose="02010609060101010101" charset="-122"/>
                <a:cs typeface="黑体" panose="02010609060101010101" charset="-122"/>
              </a:rPr>
              <a:t>月</a:t>
            </a:r>
            <a:r>
              <a:rPr lang="en-US" altLang="zh-CN" sz="1700" kern="0" spc="70" dirty="0">
                <a:solidFill>
                  <a:srgbClr val="000000">
                    <a:alpha val="100000"/>
                  </a:srgbClr>
                </a:solidFill>
                <a:latin typeface="黑体" panose="02010609060101010101" charset="-122"/>
                <a:ea typeface="黑体" panose="02010609060101010101" charset="-122"/>
                <a:cs typeface="黑体" panose="02010609060101010101" charset="-122"/>
              </a:rPr>
              <a:t>31</a:t>
            </a:r>
            <a:r>
              <a:rPr lang="zh-CN" altLang="en-US" sz="1700" kern="0" spc="70" dirty="0">
                <a:solidFill>
                  <a:srgbClr val="000000">
                    <a:alpha val="100000"/>
                  </a:srgbClr>
                </a:solidFill>
                <a:latin typeface="黑体" panose="02010609060101010101" charset="-122"/>
                <a:ea typeface="黑体" panose="02010609060101010101" charset="-122"/>
                <a:cs typeface="黑体" panose="02010609060101010101" charset="-122"/>
              </a:rPr>
              <a:t>日</a:t>
            </a:r>
            <a:r>
              <a:rPr sz="1700" kern="0" spc="70" dirty="0">
                <a:solidFill>
                  <a:srgbClr val="000000">
                    <a:alpha val="100000"/>
                  </a:srgbClr>
                </a:solidFill>
                <a:latin typeface="黑体" panose="02010609060101010101" charset="-122"/>
                <a:ea typeface="黑体" panose="02010609060101010101" charset="-122"/>
                <a:cs typeface="黑体" panose="02010609060101010101" charset="-122"/>
              </a:rPr>
              <a:t>）。</a:t>
            </a:r>
            <a:endParaRPr sz="1700" dirty="0">
              <a:latin typeface="黑体" panose="02010609060101010101" charset="-122"/>
              <a:ea typeface="黑体" panose="02010609060101010101" charset="-122"/>
              <a:cs typeface="黑体" panose="02010609060101010101" charset="-122"/>
            </a:endParaRPr>
          </a:p>
        </p:txBody>
      </p:sp>
      <p:sp>
        <p:nvSpPr>
          <p:cNvPr id="48" name="textbox 48"/>
          <p:cNvSpPr/>
          <p:nvPr/>
        </p:nvSpPr>
        <p:spPr>
          <a:xfrm>
            <a:off x="1524" y="0"/>
            <a:ext cx="9599930" cy="873760"/>
          </a:xfrm>
          <a:prstGeom prst="rect">
            <a:avLst/>
          </a:prstGeom>
          <a:solidFill>
            <a:srgbClr val="D4E3EB">
              <a:alpha val="100000"/>
            </a:srgbClr>
          </a:solidFill>
          <a:ln w="0" cap="flat">
            <a:noFill/>
            <a:prstDash val="solid"/>
            <a:miter lim="0"/>
          </a:ln>
        </p:spPr>
        <p:txBody>
          <a:bodyPr vert="horz" wrap="square" lIns="0" tIns="0" rIns="0" bIns="0"/>
          <a:lstStyle/>
          <a:p>
            <a:pPr algn="l" rtl="0" eaLnBrk="0">
              <a:lnSpc>
                <a:spcPct val="120000"/>
              </a:lnSpc>
            </a:pPr>
            <a:endParaRPr sz="1000" dirty="0">
              <a:latin typeface="Arial" panose="020B0604020202020204"/>
              <a:ea typeface="Arial" panose="020B0604020202020204"/>
              <a:cs typeface="Arial" panose="020B0604020202020204"/>
            </a:endParaRPr>
          </a:p>
          <a:p>
            <a:pPr marL="120015" algn="l" rtl="0" eaLnBrk="0">
              <a:lnSpc>
                <a:spcPct val="86000"/>
              </a:lnSpc>
              <a:spcBef>
                <a:spcPts val="0"/>
              </a:spcBef>
            </a:pPr>
            <a:r>
              <a:rPr sz="3500" kern="0" spc="-20" dirty="0">
                <a:solidFill>
                  <a:srgbClr val="2E5263">
                    <a:alpha val="100000"/>
                  </a:srgbClr>
                </a:solidFill>
                <a:latin typeface="黑体" panose="02010609060101010101" charset="-122"/>
                <a:ea typeface="黑体" panose="02010609060101010101" charset="-122"/>
                <a:cs typeface="黑体" panose="02010609060101010101" charset="-122"/>
              </a:rPr>
              <a:t>五、主要钨产品生产</a:t>
            </a:r>
            <a:r>
              <a:rPr sz="3500" kern="0" spc="-30" dirty="0">
                <a:solidFill>
                  <a:srgbClr val="2E5263">
                    <a:alpha val="100000"/>
                  </a:srgbClr>
                </a:solidFill>
                <a:latin typeface="黑体" panose="02010609060101010101" charset="-122"/>
                <a:ea typeface="黑体" panose="02010609060101010101" charset="-122"/>
                <a:cs typeface="黑体" panose="02010609060101010101" charset="-122"/>
              </a:rPr>
              <a:t>情况</a:t>
            </a:r>
            <a:endParaRPr sz="3500" dirty="0">
              <a:latin typeface="黑体" panose="02010609060101010101" charset="-122"/>
              <a:ea typeface="黑体" panose="02010609060101010101" charset="-122"/>
              <a:cs typeface="黑体" panose="02010609060101010101" charset="-122"/>
            </a:endParaRPr>
          </a:p>
        </p:txBody>
      </p:sp>
      <p:sp>
        <p:nvSpPr>
          <p:cNvPr id="50" name="textbox 50"/>
          <p:cNvSpPr/>
          <p:nvPr/>
        </p:nvSpPr>
        <p:spPr>
          <a:xfrm>
            <a:off x="179034" y="1102245"/>
            <a:ext cx="5531484" cy="386079"/>
          </a:xfrm>
          <a:prstGeom prst="rect">
            <a:avLst/>
          </a:prstGeom>
          <a:noFill/>
          <a:ln w="0" cap="flat">
            <a:noFill/>
            <a:prstDash val="solid"/>
            <a:miter lim="0"/>
          </a:ln>
        </p:spPr>
        <p:txBody>
          <a:bodyPr vert="horz" wrap="square" lIns="0" tIns="0" rIns="0" bIns="0"/>
          <a:lstStyle/>
          <a:p>
            <a:pPr algn="l" rtl="0" eaLnBrk="0">
              <a:lnSpc>
                <a:spcPct val="72000"/>
              </a:lnSpc>
            </a:pPr>
            <a:endParaRPr sz="100" dirty="0">
              <a:latin typeface="Arial" panose="020B0604020202020204"/>
              <a:ea typeface="Arial" panose="020B0604020202020204"/>
              <a:cs typeface="Arial" panose="020B0604020202020204"/>
            </a:endParaRPr>
          </a:p>
          <a:p>
            <a:pPr marL="12700" algn="l" rtl="0" eaLnBrk="0">
              <a:lnSpc>
                <a:spcPct val="88000"/>
              </a:lnSpc>
            </a:pPr>
            <a:r>
              <a:rPr sz="2700" kern="0" spc="80" dirty="0">
                <a:solidFill>
                  <a:srgbClr val="000000">
                    <a:alpha val="100000"/>
                  </a:srgbClr>
                </a:solidFill>
                <a:latin typeface="黑体" panose="02010609060101010101" charset="-122"/>
                <a:ea typeface="黑体" panose="02010609060101010101" charset="-122"/>
                <a:cs typeface="黑体" panose="02010609060101010101" charset="-122"/>
              </a:rPr>
              <a:t>5.1</a:t>
            </a:r>
            <a:r>
              <a:rPr sz="2700" kern="0" spc="80" dirty="0">
                <a:solidFill>
                  <a:srgbClr val="000000">
                    <a:alpha val="100000"/>
                  </a:srgbClr>
                </a:solidFill>
                <a:latin typeface="黑体" panose="02010609060101010101" charset="-122"/>
                <a:ea typeface="黑体" panose="02010609060101010101" charset="-122"/>
                <a:cs typeface="黑体" panose="02010609060101010101" charset="-122"/>
              </a:rPr>
              <a:t> 2026年</a:t>
            </a:r>
            <a:r>
              <a:rPr lang="en-US" sz="2700" kern="0" spc="80" dirty="0">
                <a:solidFill>
                  <a:srgbClr val="000000">
                    <a:alpha val="100000"/>
                  </a:srgbClr>
                </a:solidFill>
                <a:latin typeface="黑体" panose="02010609060101010101" charset="-122"/>
                <a:ea typeface="黑体" panose="02010609060101010101" charset="-122"/>
                <a:cs typeface="黑体" panose="02010609060101010101" charset="-122"/>
              </a:rPr>
              <a:t>8</a:t>
            </a:r>
            <a:r>
              <a:rPr sz="2700" kern="0" spc="70" dirty="0">
                <a:solidFill>
                  <a:srgbClr val="000000">
                    <a:alpha val="100000"/>
                  </a:srgbClr>
                </a:solidFill>
                <a:latin typeface="黑体" panose="02010609060101010101" charset="-122"/>
                <a:ea typeface="黑体" panose="02010609060101010101" charset="-122"/>
                <a:cs typeface="黑体" panose="02010609060101010101" charset="-122"/>
              </a:rPr>
              <a:t>月</a:t>
            </a:r>
            <a:r>
              <a:rPr sz="2700" kern="0" spc="70" dirty="0">
                <a:solidFill>
                  <a:srgbClr val="000000">
                    <a:alpha val="100000"/>
                  </a:srgbClr>
                </a:solidFill>
                <a:latin typeface="黑体" panose="02010609060101010101" charset="-122"/>
                <a:ea typeface="黑体" panose="02010609060101010101" charset="-122"/>
                <a:cs typeface="黑体" panose="02010609060101010101" charset="-122"/>
              </a:rPr>
              <a:t>中国钨精矿生产情况</a:t>
            </a:r>
            <a:endParaRPr sz="2700" dirty="0">
              <a:latin typeface="黑体" panose="02010609060101010101" charset="-122"/>
              <a:ea typeface="黑体" panose="02010609060101010101" charset="-122"/>
              <a:cs typeface="黑体" panose="02010609060101010101" charset="-122"/>
            </a:endParaRPr>
          </a:p>
        </p:txBody>
      </p:sp>
      <p:pic>
        <p:nvPicPr>
          <p:cNvPr id="2" name="图片 1"/>
          <p:cNvPicPr>
            <a:picLocks noChangeAspect="1"/>
          </p:cNvPicPr>
          <p:nvPr/>
        </p:nvPicPr>
        <p:blipFill>
          <a:blip r:embed="rId1"/>
          <a:stretch>
            <a:fillRect/>
          </a:stretch>
        </p:blipFill>
        <p:spPr>
          <a:xfrm>
            <a:off x="324485" y="1661795"/>
            <a:ext cx="9025255" cy="4215765"/>
          </a:xfrm>
          <a:prstGeom prst="rect">
            <a:avLst/>
          </a:prstGeom>
        </p:spPr>
      </p:pic>
      <p:pic>
        <p:nvPicPr>
          <p:cNvPr id="3" name="图片 2"/>
          <p:cNvPicPr>
            <a:picLocks noChangeAspect="1"/>
          </p:cNvPicPr>
          <p:nvPr/>
        </p:nvPicPr>
        <p:blipFill>
          <a:blip r:embed="rId2"/>
          <a:stretch>
            <a:fillRect/>
          </a:stretch>
        </p:blipFill>
        <p:spPr>
          <a:xfrm>
            <a:off x="342900" y="6189345"/>
            <a:ext cx="4213225" cy="2962275"/>
          </a:xfrm>
          <a:prstGeom prst="rect">
            <a:avLst/>
          </a:prstGeom>
        </p:spPr>
      </p:pic>
      <p:pic>
        <p:nvPicPr>
          <p:cNvPr id="6" name="图片 5"/>
          <p:cNvPicPr>
            <a:picLocks noChangeAspect="1"/>
          </p:cNvPicPr>
          <p:nvPr/>
        </p:nvPicPr>
        <p:blipFill>
          <a:blip r:embed="rId3"/>
          <a:stretch>
            <a:fillRect/>
          </a:stretch>
        </p:blipFill>
        <p:spPr>
          <a:xfrm>
            <a:off x="4800600" y="6217285"/>
            <a:ext cx="4549140" cy="289750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textbox 54"/>
          <p:cNvSpPr/>
          <p:nvPr/>
        </p:nvSpPr>
        <p:spPr>
          <a:xfrm>
            <a:off x="291465" y="9860280"/>
            <a:ext cx="9054465" cy="2319655"/>
          </a:xfrm>
          <a:prstGeom prst="rect">
            <a:avLst/>
          </a:prstGeom>
          <a:noFill/>
          <a:ln w="0" cap="flat">
            <a:noFill/>
            <a:prstDash val="solid"/>
            <a:miter lim="0"/>
          </a:ln>
        </p:spPr>
        <p:txBody>
          <a:bodyPr vert="horz" wrap="square" lIns="0" tIns="0" rIns="0" bIns="0"/>
          <a:lstStyle/>
          <a:p>
            <a:pPr algn="l" rtl="0" eaLnBrk="0">
              <a:lnSpc>
                <a:spcPct val="76000"/>
              </a:lnSpc>
            </a:pPr>
            <a:endParaRPr sz="100" dirty="0">
              <a:latin typeface="Arial" panose="020B0604020202020204"/>
              <a:ea typeface="Arial" panose="020B0604020202020204"/>
              <a:cs typeface="Arial" panose="020B0604020202020204"/>
            </a:endParaRPr>
          </a:p>
          <a:p>
            <a:pPr marL="15240" indent="0" algn="just" rtl="0" eaLnBrk="0" fontAlgn="auto">
              <a:lnSpc>
                <a:spcPct val="150000"/>
              </a:lnSpc>
            </a:pPr>
            <a:r>
              <a:rPr sz="1700" kern="0" spc="90" dirty="0">
                <a:solidFill>
                  <a:srgbClr val="000000">
                    <a:alpha val="100000"/>
                  </a:srgbClr>
                </a:solidFill>
                <a:latin typeface="黑体" panose="02010609060101010101" charset="-122"/>
                <a:ea typeface="黑体" panose="02010609060101010101" charset="-122"/>
                <a:cs typeface="黑体" panose="02010609060101010101" charset="-122"/>
              </a:rPr>
              <a:t>据统计</a:t>
            </a:r>
            <a:r>
              <a:rPr lang="zh-CN" sz="1700" kern="0" spc="1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1700" kern="0" spc="90" dirty="0">
                <a:solidFill>
                  <a:srgbClr val="000000">
                    <a:alpha val="100000"/>
                  </a:srgbClr>
                </a:solidFill>
                <a:latin typeface="黑体" panose="02010609060101010101" charset="-122"/>
                <a:ea typeface="黑体" panose="02010609060101010101" charset="-122"/>
                <a:cs typeface="黑体" panose="02010609060101010101" charset="-122"/>
              </a:rPr>
              <a:t>2026年</a:t>
            </a:r>
            <a:r>
              <a:rPr lang="en-US" sz="1700" kern="0" spc="90" dirty="0">
                <a:solidFill>
                  <a:srgbClr val="000000">
                    <a:alpha val="100000"/>
                  </a:srgbClr>
                </a:solidFill>
                <a:latin typeface="黑体" panose="02010609060101010101" charset="-122"/>
                <a:ea typeface="黑体" panose="02010609060101010101" charset="-122"/>
                <a:cs typeface="黑体" panose="02010609060101010101" charset="-122"/>
              </a:rPr>
              <a:t>8</a:t>
            </a:r>
            <a:r>
              <a:rPr sz="1700" kern="0" spc="90" dirty="0">
                <a:solidFill>
                  <a:srgbClr val="000000">
                    <a:alpha val="100000"/>
                  </a:srgbClr>
                </a:solidFill>
                <a:latin typeface="黑体" panose="02010609060101010101" charset="-122"/>
                <a:ea typeface="黑体" panose="02010609060101010101" charset="-122"/>
                <a:cs typeface="黑体" panose="02010609060101010101" charset="-122"/>
              </a:rPr>
              <a:t>月份中国</a:t>
            </a:r>
            <a:r>
              <a:rPr sz="1700" kern="0" spc="0" dirty="0">
                <a:solidFill>
                  <a:srgbClr val="000000">
                    <a:alpha val="100000"/>
                  </a:srgbClr>
                </a:solidFill>
                <a:latin typeface="黑体" panose="02010609060101010101" charset="-122"/>
                <a:ea typeface="黑体" panose="02010609060101010101" charset="-122"/>
                <a:cs typeface="黑体" panose="02010609060101010101" charset="-122"/>
              </a:rPr>
              <a:t>APT</a:t>
            </a:r>
            <a:r>
              <a:rPr sz="1700" kern="0" spc="90" dirty="0">
                <a:solidFill>
                  <a:srgbClr val="000000">
                    <a:alpha val="100000"/>
                  </a:srgbClr>
                </a:solidFill>
                <a:latin typeface="黑体" panose="02010609060101010101" charset="-122"/>
                <a:ea typeface="黑体" panose="02010609060101010101" charset="-122"/>
                <a:cs typeface="黑体" panose="02010609060101010101" charset="-122"/>
              </a:rPr>
              <a:t>生产</a:t>
            </a:r>
            <a:r>
              <a:rPr sz="1700" kern="0" spc="80" dirty="0">
                <a:solidFill>
                  <a:srgbClr val="000000">
                    <a:alpha val="100000"/>
                  </a:srgbClr>
                </a:solidFill>
                <a:latin typeface="黑体" panose="02010609060101010101" charset="-122"/>
                <a:ea typeface="黑体" panose="02010609060101010101" charset="-122"/>
                <a:cs typeface="黑体" panose="02010609060101010101" charset="-122"/>
              </a:rPr>
              <a:t>量</a:t>
            </a:r>
            <a:r>
              <a:rPr lang="en-US" sz="1700" kern="0" spc="80" dirty="0">
                <a:solidFill>
                  <a:srgbClr val="000000">
                    <a:alpha val="100000"/>
                  </a:srgbClr>
                </a:solidFill>
                <a:latin typeface="黑体" panose="02010609060101010101" charset="-122"/>
                <a:ea typeface="黑体" panose="02010609060101010101" charset="-122"/>
                <a:cs typeface="黑体" panose="02010609060101010101" charset="-122"/>
              </a:rPr>
              <a:t>9275</a:t>
            </a:r>
            <a:r>
              <a:rPr sz="1700" kern="0" spc="80" dirty="0">
                <a:solidFill>
                  <a:srgbClr val="000000">
                    <a:alpha val="100000"/>
                  </a:srgbClr>
                </a:solidFill>
                <a:latin typeface="黑体" panose="02010609060101010101" charset="-122"/>
                <a:ea typeface="黑体" panose="02010609060101010101" charset="-122"/>
                <a:cs typeface="黑体" panose="02010609060101010101" charset="-122"/>
              </a:rPr>
              <a:t>吨（实物量,下同</a:t>
            </a:r>
            <a:r>
              <a:rPr sz="1700" kern="0" spc="-40" dirty="0">
                <a:solidFill>
                  <a:srgbClr val="000000">
                    <a:alpha val="100000"/>
                  </a:srgbClr>
                </a:solidFill>
                <a:latin typeface="黑体" panose="02010609060101010101" charset="-122"/>
                <a:ea typeface="黑体" panose="02010609060101010101" charset="-122"/>
                <a:cs typeface="黑体" panose="02010609060101010101" charset="-122"/>
              </a:rPr>
              <a:t>）</a:t>
            </a:r>
            <a:r>
              <a:rPr lang="zh-CN" sz="1700" kern="0" spc="1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1700" kern="0" spc="80" dirty="0">
                <a:solidFill>
                  <a:srgbClr val="000000">
                    <a:alpha val="100000"/>
                  </a:srgbClr>
                </a:solidFill>
                <a:latin typeface="黑体" panose="02010609060101010101" charset="-122"/>
                <a:ea typeface="黑体" panose="02010609060101010101" charset="-122"/>
                <a:cs typeface="黑体" panose="02010609060101010101" charset="-122"/>
              </a:rPr>
              <a:t>环比</a:t>
            </a:r>
            <a:r>
              <a:rPr lang="zh-CN" sz="1700" kern="0" spc="80" dirty="0">
                <a:solidFill>
                  <a:srgbClr val="000000">
                    <a:alpha val="100000"/>
                  </a:srgbClr>
                </a:solidFill>
                <a:latin typeface="黑体" panose="02010609060101010101" charset="-122"/>
                <a:ea typeface="黑体" panose="02010609060101010101" charset="-122"/>
                <a:cs typeface="黑体" panose="02010609060101010101" charset="-122"/>
              </a:rPr>
              <a:t>减少</a:t>
            </a:r>
            <a:r>
              <a:rPr lang="en-US" altLang="zh-CN" sz="1700" kern="0" spc="80" dirty="0">
                <a:solidFill>
                  <a:srgbClr val="000000">
                    <a:alpha val="100000"/>
                  </a:srgbClr>
                </a:solidFill>
                <a:latin typeface="黑体" panose="02010609060101010101" charset="-122"/>
                <a:ea typeface="黑体" panose="02010609060101010101" charset="-122"/>
                <a:cs typeface="黑体" panose="02010609060101010101" charset="-122"/>
              </a:rPr>
              <a:t>2.88</a:t>
            </a:r>
            <a:r>
              <a:rPr sz="1700" kern="0" spc="80" dirty="0">
                <a:solidFill>
                  <a:srgbClr val="000000">
                    <a:alpha val="100000"/>
                  </a:srgbClr>
                </a:solidFill>
                <a:latin typeface="黑体" panose="02010609060101010101" charset="-122"/>
                <a:ea typeface="黑体" panose="02010609060101010101" charset="-122"/>
                <a:cs typeface="黑体" panose="02010609060101010101" charset="-122"/>
              </a:rPr>
              <a:t>%</a:t>
            </a:r>
            <a:r>
              <a:rPr lang="zh-CN" sz="1700" kern="0" spc="80" dirty="0">
                <a:solidFill>
                  <a:srgbClr val="000000">
                    <a:alpha val="100000"/>
                  </a:srgbClr>
                </a:solidFill>
                <a:latin typeface="黑体" panose="02010609060101010101" charset="-122"/>
                <a:ea typeface="黑体" panose="02010609060101010101" charset="-122"/>
                <a:cs typeface="黑体" panose="02010609060101010101" charset="-122"/>
              </a:rPr>
              <a:t>；</a:t>
            </a:r>
            <a:r>
              <a:rPr sz="1700" kern="0" spc="110" dirty="0">
                <a:solidFill>
                  <a:srgbClr val="000000">
                    <a:alpha val="100000"/>
                  </a:srgbClr>
                </a:solidFill>
                <a:latin typeface="黑体" panose="02010609060101010101" charset="-122"/>
                <a:ea typeface="黑体" panose="02010609060101010101" charset="-122"/>
                <a:cs typeface="黑体" panose="02010609060101010101" charset="-122"/>
              </a:rPr>
              <a:t>据钨钼云商统计,</a:t>
            </a:r>
            <a:r>
              <a:rPr sz="1700" kern="0" spc="0" dirty="0">
                <a:solidFill>
                  <a:srgbClr val="000000">
                    <a:alpha val="100000"/>
                  </a:srgbClr>
                </a:solidFill>
                <a:latin typeface="黑体" panose="02010609060101010101" charset="-122"/>
                <a:ea typeface="黑体" panose="02010609060101010101" charset="-122"/>
                <a:cs typeface="黑体" panose="02010609060101010101" charset="-122"/>
              </a:rPr>
              <a:t>APT</a:t>
            </a:r>
            <a:r>
              <a:rPr lang="en-US" sz="1700" kern="0" spc="0" dirty="0">
                <a:solidFill>
                  <a:srgbClr val="000000">
                    <a:alpha val="100000"/>
                  </a:srgbClr>
                </a:solidFill>
                <a:latin typeface="黑体" panose="02010609060101010101" charset="-122"/>
                <a:ea typeface="黑体" panose="02010609060101010101" charset="-122"/>
                <a:cs typeface="黑体" panose="02010609060101010101" charset="-122"/>
              </a:rPr>
              <a:t>8</a:t>
            </a:r>
            <a:r>
              <a:rPr sz="1700" kern="0" spc="110" dirty="0">
                <a:solidFill>
                  <a:srgbClr val="000000">
                    <a:alpha val="100000"/>
                  </a:srgbClr>
                </a:solidFill>
                <a:latin typeface="黑体" panose="02010609060101010101" charset="-122"/>
                <a:ea typeface="黑体" panose="02010609060101010101" charset="-122"/>
                <a:cs typeface="黑体" panose="02010609060101010101" charset="-122"/>
              </a:rPr>
              <a:t>月</a:t>
            </a:r>
            <a:r>
              <a:rPr sz="1700" kern="0" spc="100" dirty="0">
                <a:solidFill>
                  <a:srgbClr val="000000">
                    <a:alpha val="100000"/>
                  </a:srgbClr>
                </a:solidFill>
                <a:latin typeface="黑体" panose="02010609060101010101" charset="-122"/>
                <a:ea typeface="黑体" panose="02010609060101010101" charset="-122"/>
                <a:cs typeface="黑体" panose="02010609060101010101" charset="-122"/>
              </a:rPr>
              <a:t>均价为</a:t>
            </a:r>
            <a:r>
              <a:rPr lang="en-US" sz="1700" kern="0" spc="100" dirty="0">
                <a:solidFill>
                  <a:srgbClr val="000000">
                    <a:alpha val="100000"/>
                  </a:srgbClr>
                </a:solidFill>
                <a:latin typeface="黑体" panose="02010609060101010101" charset="-122"/>
                <a:ea typeface="黑体" panose="02010609060101010101" charset="-122"/>
                <a:cs typeface="黑体" panose="02010609060101010101" charset="-122"/>
              </a:rPr>
              <a:t>60.34</a:t>
            </a:r>
            <a:r>
              <a:rPr sz="1700" kern="0" spc="100" dirty="0">
                <a:solidFill>
                  <a:srgbClr val="000000">
                    <a:alpha val="100000"/>
                  </a:srgbClr>
                </a:solidFill>
                <a:latin typeface="黑体" panose="02010609060101010101" charset="-122"/>
                <a:ea typeface="黑体" panose="02010609060101010101" charset="-122"/>
                <a:cs typeface="黑体" panose="02010609060101010101" charset="-122"/>
              </a:rPr>
              <a:t>万元/吨,</a:t>
            </a:r>
            <a:r>
              <a:rPr sz="1700" kern="0" spc="60" dirty="0">
                <a:solidFill>
                  <a:srgbClr val="000000">
                    <a:alpha val="100000"/>
                  </a:srgbClr>
                </a:solidFill>
                <a:latin typeface="黑体" panose="02010609060101010101" charset="-122"/>
                <a:ea typeface="黑体" panose="02010609060101010101" charset="-122"/>
                <a:cs typeface="黑体" panose="02010609060101010101" charset="-122"/>
              </a:rPr>
              <a:t>环比</a:t>
            </a:r>
            <a:r>
              <a:rPr lang="zh-CN" sz="1700" kern="0" spc="60" dirty="0">
                <a:solidFill>
                  <a:srgbClr val="000000">
                    <a:alpha val="100000"/>
                  </a:srgbClr>
                </a:solidFill>
                <a:latin typeface="黑体" panose="02010609060101010101" charset="-122"/>
                <a:ea typeface="黑体" panose="02010609060101010101" charset="-122"/>
                <a:cs typeface="黑体" panose="02010609060101010101" charset="-122"/>
              </a:rPr>
              <a:t>下降</a:t>
            </a:r>
            <a:r>
              <a:rPr lang="en-US" altLang="zh-CN" sz="1700" kern="0" spc="60" dirty="0">
                <a:solidFill>
                  <a:srgbClr val="000000">
                    <a:alpha val="100000"/>
                  </a:srgbClr>
                </a:solidFill>
                <a:latin typeface="黑体" panose="02010609060101010101" charset="-122"/>
                <a:ea typeface="黑体" panose="02010609060101010101" charset="-122"/>
                <a:cs typeface="黑体" panose="02010609060101010101" charset="-122"/>
              </a:rPr>
              <a:t>3.8</a:t>
            </a:r>
            <a:r>
              <a:rPr sz="1700" kern="0" spc="60" dirty="0">
                <a:solidFill>
                  <a:srgbClr val="000000">
                    <a:alpha val="100000"/>
                  </a:srgbClr>
                </a:solidFill>
                <a:latin typeface="黑体" panose="02010609060101010101" charset="-122"/>
                <a:ea typeface="黑体" panose="02010609060101010101" charset="-122"/>
                <a:cs typeface="黑体" panose="02010609060101010101" charset="-122"/>
              </a:rPr>
              <a:t>％。</a:t>
            </a:r>
            <a:endParaRPr sz="1700" kern="0" spc="60" dirty="0">
              <a:solidFill>
                <a:srgbClr val="000000">
                  <a:alpha val="100000"/>
                </a:srgbClr>
              </a:solidFill>
              <a:latin typeface="黑体" panose="02010609060101010101" charset="-122"/>
              <a:ea typeface="黑体" panose="02010609060101010101" charset="-122"/>
              <a:cs typeface="黑体" panose="02010609060101010101" charset="-122"/>
            </a:endParaRPr>
          </a:p>
          <a:p>
            <a:pPr marL="15240" indent="0" algn="just" rtl="0" eaLnBrk="0" fontAlgn="auto">
              <a:lnSpc>
                <a:spcPct val="150000"/>
              </a:lnSpc>
            </a:pPr>
            <a:endParaRPr sz="1000" dirty="0">
              <a:latin typeface="Arial" panose="020B0604020202020204"/>
              <a:ea typeface="Arial" panose="020B0604020202020204"/>
              <a:cs typeface="Arial" panose="020B0604020202020204"/>
            </a:endParaRPr>
          </a:p>
          <a:p>
            <a:pPr indent="0" algn="just" rtl="0" eaLnBrk="0" fontAlgn="auto">
              <a:lnSpc>
                <a:spcPct val="150000"/>
              </a:lnSpc>
            </a:pPr>
            <a:r>
              <a:rPr sz="1700" kern="0" spc="70" dirty="0">
                <a:solidFill>
                  <a:srgbClr val="000000">
                    <a:alpha val="100000"/>
                  </a:srgbClr>
                </a:solidFill>
                <a:latin typeface="黑体" panose="02010609060101010101" charset="-122"/>
                <a:ea typeface="黑体" panose="02010609060101010101" charset="-122"/>
                <a:cs typeface="黑体" panose="02010609060101010101" charset="-122"/>
              </a:rPr>
              <a:t>简析</a:t>
            </a:r>
            <a:r>
              <a:rPr lang="zh-CN" sz="1700" kern="0" spc="70" dirty="0">
                <a:solidFill>
                  <a:srgbClr val="000000">
                    <a:alpha val="100000"/>
                  </a:srgbClr>
                </a:solidFill>
                <a:latin typeface="黑体" panose="02010609060101010101" charset="-122"/>
                <a:ea typeface="黑体" panose="02010609060101010101" charset="-122"/>
                <a:cs typeface="黑体" panose="02010609060101010101" charset="-122"/>
              </a:rPr>
              <a:t>：</a:t>
            </a:r>
            <a:r>
              <a:rPr sz="1700" kern="0" spc="70" dirty="0">
                <a:solidFill>
                  <a:srgbClr val="000000">
                    <a:alpha val="100000"/>
                  </a:srgbClr>
                </a:solidFill>
                <a:latin typeface="黑体" panose="02010609060101010101" charset="-122"/>
                <a:ea typeface="黑体" panose="02010609060101010101" charset="-122"/>
                <a:cs typeface="黑体" panose="02010609060101010101" charset="-122"/>
              </a:rPr>
              <a:t>8月国内</a:t>
            </a:r>
            <a:r>
              <a:rPr sz="1700" kern="0" spc="0" dirty="0">
                <a:solidFill>
                  <a:srgbClr val="000000">
                    <a:alpha val="100000"/>
                  </a:srgbClr>
                </a:solidFill>
                <a:latin typeface="黑体" panose="02010609060101010101" charset="-122"/>
                <a:ea typeface="黑体" panose="02010609060101010101" charset="-122"/>
                <a:cs typeface="黑体" panose="02010609060101010101" charset="-122"/>
              </a:rPr>
              <a:t>APT</a:t>
            </a:r>
            <a:r>
              <a:rPr lang="zh-CN" sz="1700" kern="0" spc="0" dirty="0">
                <a:solidFill>
                  <a:srgbClr val="000000">
                    <a:alpha val="100000"/>
                  </a:srgbClr>
                </a:solidFill>
                <a:latin typeface="黑体" panose="02010609060101010101" charset="-122"/>
                <a:ea typeface="黑体" panose="02010609060101010101" charset="-122"/>
                <a:cs typeface="黑体" panose="02010609060101010101" charset="-122"/>
              </a:rPr>
              <a:t>产量环比下降。</a:t>
            </a:r>
            <a:r>
              <a:rPr lang="zh-CN" altLang="en-US" sz="1700" kern="0" spc="0" dirty="0">
                <a:solidFill>
                  <a:srgbClr val="000000">
                    <a:alpha val="100000"/>
                  </a:srgbClr>
                </a:solidFill>
                <a:latin typeface="黑体" panose="02010609060101010101" charset="-122"/>
                <a:ea typeface="黑体" panose="02010609060101010101" charset="-122"/>
                <a:cs typeface="黑体" panose="02010609060101010101" charset="-122"/>
              </a:rPr>
              <a:t>受市场行情整体下行影响，冶炼厂商生产意愿偏弱，中下旬市场陷入僵持格局。钨精矿原料成本居高不下，</a:t>
            </a:r>
            <a:r>
              <a:rPr lang="en-US" altLang="zh-CN" sz="1700" kern="0" spc="0" dirty="0">
                <a:solidFill>
                  <a:srgbClr val="000000">
                    <a:alpha val="100000"/>
                  </a:srgbClr>
                </a:solidFill>
                <a:latin typeface="黑体" panose="02010609060101010101" charset="-122"/>
                <a:ea typeface="黑体" panose="02010609060101010101" charset="-122"/>
                <a:cs typeface="黑体" panose="02010609060101010101" charset="-122"/>
              </a:rPr>
              <a:t>APT</a:t>
            </a:r>
            <a:r>
              <a:rPr lang="zh-CN" altLang="en-US" sz="1700" kern="0" spc="0" dirty="0">
                <a:solidFill>
                  <a:srgbClr val="000000">
                    <a:alpha val="100000"/>
                  </a:srgbClr>
                </a:solidFill>
                <a:latin typeface="黑体" panose="02010609060101010101" charset="-122"/>
                <a:ea typeface="黑体" panose="02010609060101010101" charset="-122"/>
                <a:cs typeface="黑体" panose="02010609060101010101" charset="-122"/>
              </a:rPr>
              <a:t>冶炼成本倒挂压力增加，部分厂商主动通过检修减产，故本月</a:t>
            </a:r>
            <a:r>
              <a:rPr lang="en-US" altLang="zh-CN" sz="1700" kern="0" spc="0" dirty="0">
                <a:solidFill>
                  <a:srgbClr val="000000">
                    <a:alpha val="100000"/>
                  </a:srgbClr>
                </a:solidFill>
                <a:latin typeface="黑体" panose="02010609060101010101" charset="-122"/>
                <a:ea typeface="黑体" panose="02010609060101010101" charset="-122"/>
                <a:cs typeface="黑体" panose="02010609060101010101" charset="-122"/>
              </a:rPr>
              <a:t>APT</a:t>
            </a:r>
            <a:r>
              <a:rPr lang="zh-CN" altLang="en-US" sz="1700" kern="0" spc="0" dirty="0">
                <a:solidFill>
                  <a:srgbClr val="000000">
                    <a:alpha val="100000"/>
                  </a:srgbClr>
                </a:solidFill>
                <a:latin typeface="黑体" panose="02010609060101010101" charset="-122"/>
                <a:ea typeface="黑体" panose="02010609060101010101" charset="-122"/>
                <a:cs typeface="黑体" panose="02010609060101010101" charset="-122"/>
              </a:rPr>
              <a:t>产出有所下滑</a:t>
            </a:r>
            <a:r>
              <a:rPr lang="zh-CN" sz="1700" kern="0" spc="130" dirty="0">
                <a:solidFill>
                  <a:srgbClr val="000000">
                    <a:alpha val="100000"/>
                  </a:srgbClr>
                </a:solidFill>
                <a:latin typeface="黑体" panose="02010609060101010101" charset="-122"/>
                <a:ea typeface="黑体" panose="02010609060101010101" charset="-122"/>
                <a:cs typeface="黑体" panose="02010609060101010101" charset="-122"/>
              </a:rPr>
              <a:t>。</a:t>
            </a:r>
            <a:r>
              <a:rPr sz="1700" kern="0" spc="90" dirty="0">
                <a:solidFill>
                  <a:srgbClr val="000000">
                    <a:alpha val="100000"/>
                  </a:srgbClr>
                </a:solidFill>
                <a:latin typeface="黑体" panose="02010609060101010101" charset="-122"/>
                <a:ea typeface="黑体" panose="02010609060101010101" charset="-122"/>
                <a:cs typeface="黑体" panose="02010609060101010101" charset="-122"/>
              </a:rPr>
              <a:t>价格方面</a:t>
            </a:r>
            <a:r>
              <a:rPr lang="zh-CN" sz="1700" kern="0" spc="1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1700" kern="0" spc="0" dirty="0">
                <a:solidFill>
                  <a:srgbClr val="000000">
                    <a:alpha val="100000"/>
                  </a:srgbClr>
                </a:solidFill>
                <a:latin typeface="黑体" panose="02010609060101010101" charset="-122"/>
                <a:ea typeface="黑体" panose="02010609060101010101" charset="-122"/>
                <a:cs typeface="黑体" panose="02010609060101010101" charset="-122"/>
              </a:rPr>
              <a:t>APT</a:t>
            </a:r>
            <a:r>
              <a:rPr lang="en-US" sz="1700" kern="0" spc="0" dirty="0">
                <a:solidFill>
                  <a:srgbClr val="000000">
                    <a:alpha val="100000"/>
                  </a:srgbClr>
                </a:solidFill>
                <a:latin typeface="黑体" panose="02010609060101010101" charset="-122"/>
                <a:ea typeface="黑体" panose="02010609060101010101" charset="-122"/>
                <a:cs typeface="黑体" panose="02010609060101010101" charset="-122"/>
              </a:rPr>
              <a:t>8</a:t>
            </a:r>
            <a:r>
              <a:rPr sz="1700" kern="0" spc="90" dirty="0">
                <a:solidFill>
                  <a:srgbClr val="000000">
                    <a:alpha val="100000"/>
                  </a:srgbClr>
                </a:solidFill>
                <a:latin typeface="黑体" panose="02010609060101010101" charset="-122"/>
                <a:ea typeface="黑体" panose="02010609060101010101" charset="-122"/>
                <a:cs typeface="黑体" panose="02010609060101010101" charset="-122"/>
              </a:rPr>
              <a:t>月价格最高点</a:t>
            </a:r>
            <a:r>
              <a:rPr lang="en-US" sz="1700" kern="0" spc="90" dirty="0">
                <a:solidFill>
                  <a:srgbClr val="000000">
                    <a:alpha val="100000"/>
                  </a:srgbClr>
                </a:solidFill>
                <a:latin typeface="黑体" panose="02010609060101010101" charset="-122"/>
                <a:ea typeface="黑体" panose="02010609060101010101" charset="-122"/>
                <a:cs typeface="黑体" panose="02010609060101010101" charset="-122"/>
              </a:rPr>
              <a:t>61</a:t>
            </a:r>
            <a:r>
              <a:rPr sz="1700" kern="0" spc="90" dirty="0">
                <a:solidFill>
                  <a:srgbClr val="000000">
                    <a:alpha val="100000"/>
                  </a:srgbClr>
                </a:solidFill>
                <a:latin typeface="黑体" panose="02010609060101010101" charset="-122"/>
                <a:ea typeface="黑体" panose="02010609060101010101" charset="-122"/>
                <a:cs typeface="黑体" panose="02010609060101010101" charset="-122"/>
              </a:rPr>
              <a:t>万元/吨（</a:t>
            </a:r>
            <a:r>
              <a:rPr lang="en-US" sz="1700" kern="0" spc="90" dirty="0">
                <a:solidFill>
                  <a:srgbClr val="000000">
                    <a:alpha val="100000"/>
                  </a:srgbClr>
                </a:solidFill>
                <a:latin typeface="黑体" panose="02010609060101010101" charset="-122"/>
                <a:ea typeface="黑体" panose="02010609060101010101" charset="-122"/>
                <a:cs typeface="黑体" panose="02010609060101010101" charset="-122"/>
              </a:rPr>
              <a:t>8月3</a:t>
            </a:r>
            <a:r>
              <a:rPr lang="zh-CN" altLang="en-US" sz="1700" kern="0" spc="90" dirty="0">
                <a:solidFill>
                  <a:srgbClr val="000000">
                    <a:alpha val="100000"/>
                  </a:srgbClr>
                </a:solidFill>
                <a:latin typeface="黑体" panose="02010609060101010101" charset="-122"/>
                <a:ea typeface="黑体" panose="02010609060101010101" charset="-122"/>
                <a:cs typeface="黑体" panose="02010609060101010101" charset="-122"/>
              </a:rPr>
              <a:t>日</a:t>
            </a:r>
            <a:r>
              <a:rPr lang="en-US" altLang="zh-CN" sz="1700" kern="0" spc="90" dirty="0">
                <a:solidFill>
                  <a:srgbClr val="000000">
                    <a:alpha val="100000"/>
                  </a:srgbClr>
                </a:solidFill>
                <a:latin typeface="黑体" panose="02010609060101010101" charset="-122"/>
                <a:ea typeface="黑体" panose="02010609060101010101" charset="-122"/>
                <a:cs typeface="黑体" panose="02010609060101010101" charset="-122"/>
              </a:rPr>
              <a:t>-8</a:t>
            </a:r>
            <a:r>
              <a:rPr lang="zh-CN" altLang="en-US" sz="1700" kern="0" spc="90" dirty="0">
                <a:solidFill>
                  <a:srgbClr val="000000">
                    <a:alpha val="100000"/>
                  </a:srgbClr>
                </a:solidFill>
                <a:latin typeface="黑体" panose="02010609060101010101" charset="-122"/>
                <a:ea typeface="黑体" panose="02010609060101010101" charset="-122"/>
                <a:cs typeface="黑体" panose="02010609060101010101" charset="-122"/>
              </a:rPr>
              <a:t>月</a:t>
            </a:r>
            <a:r>
              <a:rPr lang="en-US" altLang="zh-CN" sz="1700" kern="0" spc="90" dirty="0">
                <a:solidFill>
                  <a:srgbClr val="000000">
                    <a:alpha val="100000"/>
                  </a:srgbClr>
                </a:solidFill>
                <a:latin typeface="黑体" panose="02010609060101010101" charset="-122"/>
                <a:ea typeface="黑体" panose="02010609060101010101" charset="-122"/>
                <a:cs typeface="黑体" panose="02010609060101010101" charset="-122"/>
              </a:rPr>
              <a:t>20</a:t>
            </a:r>
            <a:r>
              <a:rPr lang="zh-CN" altLang="en-US" sz="1700" kern="0" spc="90" dirty="0">
                <a:solidFill>
                  <a:srgbClr val="000000">
                    <a:alpha val="100000"/>
                  </a:srgbClr>
                </a:solidFill>
                <a:latin typeface="黑体" panose="02010609060101010101" charset="-122"/>
                <a:ea typeface="黑体" panose="02010609060101010101" charset="-122"/>
                <a:cs typeface="黑体" panose="02010609060101010101" charset="-122"/>
              </a:rPr>
              <a:t>日</a:t>
            </a:r>
            <a:r>
              <a:rPr sz="1700" kern="0" spc="-20" dirty="0">
                <a:solidFill>
                  <a:srgbClr val="000000">
                    <a:alpha val="100000"/>
                  </a:srgbClr>
                </a:solidFill>
                <a:latin typeface="黑体" panose="02010609060101010101" charset="-122"/>
                <a:ea typeface="黑体" panose="02010609060101010101" charset="-122"/>
                <a:cs typeface="黑体" panose="02010609060101010101" charset="-122"/>
              </a:rPr>
              <a:t>）</a:t>
            </a:r>
            <a:r>
              <a:rPr lang="zh-CN" sz="1700" kern="0" spc="1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1700" kern="0" spc="90" dirty="0">
                <a:solidFill>
                  <a:srgbClr val="000000">
                    <a:alpha val="100000"/>
                  </a:srgbClr>
                </a:solidFill>
                <a:latin typeface="黑体" panose="02010609060101010101" charset="-122"/>
                <a:ea typeface="黑体" panose="02010609060101010101" charset="-122"/>
                <a:cs typeface="黑体" panose="02010609060101010101" charset="-122"/>
              </a:rPr>
              <a:t>最低点</a:t>
            </a:r>
            <a:r>
              <a:rPr lang="en-US" sz="1700" kern="0" spc="90" dirty="0">
                <a:solidFill>
                  <a:srgbClr val="000000">
                    <a:alpha val="100000"/>
                  </a:srgbClr>
                </a:solidFill>
                <a:latin typeface="黑体" panose="02010609060101010101" charset="-122"/>
                <a:ea typeface="黑体" panose="02010609060101010101" charset="-122"/>
                <a:cs typeface="黑体" panose="02010609060101010101" charset="-122"/>
              </a:rPr>
              <a:t>59.5</a:t>
            </a:r>
            <a:r>
              <a:rPr sz="1700" kern="0" spc="90" dirty="0">
                <a:solidFill>
                  <a:srgbClr val="000000">
                    <a:alpha val="100000"/>
                  </a:srgbClr>
                </a:solidFill>
                <a:latin typeface="黑体" panose="02010609060101010101" charset="-122"/>
                <a:ea typeface="黑体" panose="02010609060101010101" charset="-122"/>
                <a:cs typeface="黑体" panose="02010609060101010101" charset="-122"/>
              </a:rPr>
              <a:t>万元/吨（</a:t>
            </a:r>
            <a:r>
              <a:rPr lang="en-US" sz="1700" kern="0" spc="90" dirty="0">
                <a:solidFill>
                  <a:srgbClr val="000000">
                    <a:alpha val="100000"/>
                  </a:srgbClr>
                </a:solidFill>
                <a:latin typeface="黑体" panose="02010609060101010101" charset="-122"/>
                <a:ea typeface="黑体" panose="02010609060101010101" charset="-122"/>
                <a:cs typeface="黑体" panose="02010609060101010101" charset="-122"/>
              </a:rPr>
              <a:t>8</a:t>
            </a:r>
            <a:r>
              <a:rPr lang="en-US" sz="1700" kern="0" spc="70" dirty="0">
                <a:solidFill>
                  <a:srgbClr val="000000">
                    <a:alpha val="100000"/>
                  </a:srgbClr>
                </a:solidFill>
                <a:latin typeface="黑体" panose="02010609060101010101" charset="-122"/>
                <a:ea typeface="黑体" panose="02010609060101010101" charset="-122"/>
                <a:cs typeface="黑体" panose="02010609060101010101" charset="-122"/>
                <a:sym typeface="+mn-ea"/>
              </a:rPr>
              <a:t>月26</a:t>
            </a:r>
            <a:r>
              <a:rPr lang="zh-CN" altLang="en-US" sz="1700" kern="0" spc="70" dirty="0">
                <a:solidFill>
                  <a:srgbClr val="000000">
                    <a:alpha val="100000"/>
                  </a:srgbClr>
                </a:solidFill>
                <a:latin typeface="黑体" panose="02010609060101010101" charset="-122"/>
                <a:ea typeface="黑体" panose="02010609060101010101" charset="-122"/>
                <a:cs typeface="黑体" panose="02010609060101010101" charset="-122"/>
                <a:sym typeface="+mn-ea"/>
              </a:rPr>
              <a:t>日</a:t>
            </a:r>
            <a:r>
              <a:rPr lang="en-US" altLang="zh-CN" sz="1700" kern="0" spc="70" dirty="0">
                <a:solidFill>
                  <a:srgbClr val="000000">
                    <a:alpha val="100000"/>
                  </a:srgbClr>
                </a:solidFill>
                <a:latin typeface="黑体" panose="02010609060101010101" charset="-122"/>
                <a:ea typeface="黑体" panose="02010609060101010101" charset="-122"/>
                <a:cs typeface="黑体" panose="02010609060101010101" charset="-122"/>
                <a:sym typeface="+mn-ea"/>
              </a:rPr>
              <a:t>-8</a:t>
            </a:r>
            <a:r>
              <a:rPr lang="zh-CN" altLang="en-US" sz="1700" kern="0" spc="70" dirty="0">
                <a:solidFill>
                  <a:srgbClr val="000000">
                    <a:alpha val="100000"/>
                  </a:srgbClr>
                </a:solidFill>
                <a:latin typeface="黑体" panose="02010609060101010101" charset="-122"/>
                <a:ea typeface="黑体" panose="02010609060101010101" charset="-122"/>
                <a:cs typeface="黑体" panose="02010609060101010101" charset="-122"/>
                <a:sym typeface="+mn-ea"/>
              </a:rPr>
              <a:t>月</a:t>
            </a:r>
            <a:r>
              <a:rPr lang="en-US" altLang="zh-CN" sz="1700" kern="0" spc="70" dirty="0">
                <a:solidFill>
                  <a:srgbClr val="000000">
                    <a:alpha val="100000"/>
                  </a:srgbClr>
                </a:solidFill>
                <a:latin typeface="黑体" panose="02010609060101010101" charset="-122"/>
                <a:ea typeface="黑体" panose="02010609060101010101" charset="-122"/>
                <a:cs typeface="黑体" panose="02010609060101010101" charset="-122"/>
                <a:sym typeface="+mn-ea"/>
              </a:rPr>
              <a:t>31</a:t>
            </a:r>
            <a:r>
              <a:rPr lang="zh-CN" altLang="en-US" sz="1700" kern="0" spc="70" dirty="0">
                <a:solidFill>
                  <a:srgbClr val="000000">
                    <a:alpha val="100000"/>
                  </a:srgbClr>
                </a:solidFill>
                <a:latin typeface="黑体" panose="02010609060101010101" charset="-122"/>
                <a:ea typeface="黑体" panose="02010609060101010101" charset="-122"/>
                <a:cs typeface="黑体" panose="02010609060101010101" charset="-122"/>
                <a:sym typeface="+mn-ea"/>
              </a:rPr>
              <a:t>日</a:t>
            </a:r>
            <a:r>
              <a:rPr sz="1700" kern="0" spc="-20" dirty="0">
                <a:solidFill>
                  <a:srgbClr val="000000">
                    <a:alpha val="100000"/>
                  </a:srgbClr>
                </a:solidFill>
                <a:latin typeface="黑体" panose="02010609060101010101" charset="-122"/>
                <a:ea typeface="黑体" panose="02010609060101010101" charset="-122"/>
                <a:cs typeface="黑体" panose="02010609060101010101" charset="-122"/>
              </a:rPr>
              <a:t>）</a:t>
            </a:r>
            <a:r>
              <a:rPr sz="1700" kern="0" spc="90" dirty="0">
                <a:solidFill>
                  <a:srgbClr val="000000">
                    <a:alpha val="100000"/>
                  </a:srgbClr>
                </a:solidFill>
                <a:latin typeface="黑体" panose="02010609060101010101" charset="-122"/>
                <a:ea typeface="黑体" panose="02010609060101010101" charset="-122"/>
                <a:cs typeface="黑体" panose="02010609060101010101" charset="-122"/>
              </a:rPr>
              <a:t>。</a:t>
            </a:r>
            <a:endParaRPr sz="1700" dirty="0">
              <a:latin typeface="黑体" panose="02010609060101010101" charset="-122"/>
              <a:ea typeface="黑体" panose="02010609060101010101" charset="-122"/>
              <a:cs typeface="黑体" panose="02010609060101010101" charset="-122"/>
            </a:endParaRPr>
          </a:p>
        </p:txBody>
      </p:sp>
      <p:sp>
        <p:nvSpPr>
          <p:cNvPr id="60" name="textbox 60"/>
          <p:cNvSpPr/>
          <p:nvPr/>
        </p:nvSpPr>
        <p:spPr>
          <a:xfrm>
            <a:off x="280634" y="1169555"/>
            <a:ext cx="4998084" cy="386079"/>
          </a:xfrm>
          <a:prstGeom prst="rect">
            <a:avLst/>
          </a:prstGeom>
          <a:noFill/>
          <a:ln w="0" cap="flat">
            <a:noFill/>
            <a:prstDash val="solid"/>
            <a:miter lim="0"/>
          </a:ln>
        </p:spPr>
        <p:txBody>
          <a:bodyPr vert="horz" wrap="square" lIns="0" tIns="0" rIns="0" bIns="0"/>
          <a:lstStyle/>
          <a:p>
            <a:pPr algn="l" rtl="0" eaLnBrk="0">
              <a:lnSpc>
                <a:spcPct val="72000"/>
              </a:lnSpc>
            </a:pPr>
            <a:endParaRPr sz="100" dirty="0">
              <a:latin typeface="Arial" panose="020B0604020202020204"/>
              <a:ea typeface="Arial" panose="020B0604020202020204"/>
              <a:cs typeface="Arial" panose="020B0604020202020204"/>
            </a:endParaRPr>
          </a:p>
          <a:p>
            <a:pPr marL="12700" algn="l" rtl="0" eaLnBrk="0">
              <a:lnSpc>
                <a:spcPct val="88000"/>
              </a:lnSpc>
            </a:pPr>
            <a:r>
              <a:rPr sz="2700" kern="0" spc="80" dirty="0">
                <a:solidFill>
                  <a:srgbClr val="000000">
                    <a:alpha val="100000"/>
                  </a:srgbClr>
                </a:solidFill>
                <a:latin typeface="黑体" panose="02010609060101010101" charset="-122"/>
                <a:ea typeface="黑体" panose="02010609060101010101" charset="-122"/>
                <a:cs typeface="黑体" panose="02010609060101010101" charset="-122"/>
              </a:rPr>
              <a:t>5.2</a:t>
            </a:r>
            <a:r>
              <a:rPr sz="2700" kern="0" spc="80" dirty="0">
                <a:solidFill>
                  <a:srgbClr val="000000">
                    <a:alpha val="100000"/>
                  </a:srgbClr>
                </a:solidFill>
                <a:latin typeface="黑体" panose="02010609060101010101" charset="-122"/>
                <a:ea typeface="黑体" panose="02010609060101010101" charset="-122"/>
                <a:cs typeface="黑体" panose="02010609060101010101" charset="-122"/>
              </a:rPr>
              <a:t> 2026年</a:t>
            </a:r>
            <a:r>
              <a:rPr lang="en-US" sz="2700" kern="0" spc="80" dirty="0">
                <a:solidFill>
                  <a:srgbClr val="000000">
                    <a:alpha val="100000"/>
                  </a:srgbClr>
                </a:solidFill>
                <a:latin typeface="黑体" panose="02010609060101010101" charset="-122"/>
                <a:ea typeface="黑体" panose="02010609060101010101" charset="-122"/>
                <a:cs typeface="黑体" panose="02010609060101010101" charset="-122"/>
              </a:rPr>
              <a:t>8</a:t>
            </a:r>
            <a:r>
              <a:rPr sz="2700" kern="0" spc="80" dirty="0">
                <a:solidFill>
                  <a:srgbClr val="000000">
                    <a:alpha val="100000"/>
                  </a:srgbClr>
                </a:solidFill>
                <a:latin typeface="黑体" panose="02010609060101010101" charset="-122"/>
                <a:ea typeface="黑体" panose="02010609060101010101" charset="-122"/>
                <a:cs typeface="黑体" panose="02010609060101010101" charset="-122"/>
              </a:rPr>
              <a:t>月中国</a:t>
            </a:r>
            <a:r>
              <a:rPr sz="2700" kern="0" spc="0" dirty="0">
                <a:solidFill>
                  <a:srgbClr val="000000">
                    <a:alpha val="100000"/>
                  </a:srgbClr>
                </a:solidFill>
                <a:latin typeface="黑体" panose="02010609060101010101" charset="-122"/>
                <a:ea typeface="黑体" panose="02010609060101010101" charset="-122"/>
                <a:cs typeface="黑体" panose="02010609060101010101" charset="-122"/>
              </a:rPr>
              <a:t>APT</a:t>
            </a:r>
            <a:r>
              <a:rPr sz="2700" kern="0" spc="80" dirty="0">
                <a:solidFill>
                  <a:srgbClr val="000000">
                    <a:alpha val="100000"/>
                  </a:srgbClr>
                </a:solidFill>
                <a:latin typeface="黑体" panose="02010609060101010101" charset="-122"/>
                <a:ea typeface="黑体" panose="02010609060101010101" charset="-122"/>
                <a:cs typeface="黑体" panose="02010609060101010101" charset="-122"/>
              </a:rPr>
              <a:t>生产</a:t>
            </a:r>
            <a:r>
              <a:rPr sz="2700" kern="0" spc="70" dirty="0">
                <a:solidFill>
                  <a:srgbClr val="000000">
                    <a:alpha val="100000"/>
                  </a:srgbClr>
                </a:solidFill>
                <a:latin typeface="黑体" panose="02010609060101010101" charset="-122"/>
                <a:ea typeface="黑体" panose="02010609060101010101" charset="-122"/>
                <a:cs typeface="黑体" panose="02010609060101010101" charset="-122"/>
              </a:rPr>
              <a:t>情况</a:t>
            </a:r>
            <a:endParaRPr sz="2700" dirty="0">
              <a:latin typeface="黑体" panose="02010609060101010101" charset="-122"/>
              <a:ea typeface="黑体" panose="02010609060101010101" charset="-122"/>
              <a:cs typeface="黑体" panose="02010609060101010101" charset="-122"/>
            </a:endParaRPr>
          </a:p>
        </p:txBody>
      </p:sp>
      <p:sp>
        <p:nvSpPr>
          <p:cNvPr id="48" name="textbox 48"/>
          <p:cNvSpPr/>
          <p:nvPr/>
        </p:nvSpPr>
        <p:spPr>
          <a:xfrm>
            <a:off x="1524" y="0"/>
            <a:ext cx="9599930" cy="873760"/>
          </a:xfrm>
          <a:prstGeom prst="rect">
            <a:avLst/>
          </a:prstGeom>
          <a:solidFill>
            <a:srgbClr val="D4E3EB">
              <a:alpha val="100000"/>
            </a:srgbClr>
          </a:solidFill>
          <a:ln w="0" cap="flat">
            <a:noFill/>
            <a:prstDash val="solid"/>
            <a:miter lim="0"/>
          </a:ln>
        </p:spPr>
        <p:txBody>
          <a:bodyPr vert="horz" wrap="square" lIns="0" tIns="0" rIns="0" bIns="0"/>
          <a:lstStyle/>
          <a:p>
            <a:pPr algn="l" rtl="0" eaLnBrk="0">
              <a:lnSpc>
                <a:spcPct val="120000"/>
              </a:lnSpc>
            </a:pPr>
            <a:endParaRPr sz="1000" dirty="0">
              <a:latin typeface="Arial" panose="020B0604020202020204"/>
              <a:ea typeface="Arial" panose="020B0604020202020204"/>
              <a:cs typeface="Arial" panose="020B0604020202020204"/>
            </a:endParaRPr>
          </a:p>
          <a:p>
            <a:pPr marL="120015" algn="l" rtl="0" eaLnBrk="0">
              <a:lnSpc>
                <a:spcPct val="86000"/>
              </a:lnSpc>
              <a:spcBef>
                <a:spcPts val="0"/>
              </a:spcBef>
            </a:pPr>
            <a:r>
              <a:rPr sz="3500" kern="0" spc="-20" dirty="0">
                <a:solidFill>
                  <a:srgbClr val="2E5263">
                    <a:alpha val="100000"/>
                  </a:srgbClr>
                </a:solidFill>
                <a:latin typeface="黑体" panose="02010609060101010101" charset="-122"/>
                <a:ea typeface="黑体" panose="02010609060101010101" charset="-122"/>
                <a:cs typeface="黑体" panose="02010609060101010101" charset="-122"/>
              </a:rPr>
              <a:t>五、主要钨产品生产</a:t>
            </a:r>
            <a:r>
              <a:rPr sz="3500" kern="0" spc="-30" dirty="0">
                <a:solidFill>
                  <a:srgbClr val="2E5263">
                    <a:alpha val="100000"/>
                  </a:srgbClr>
                </a:solidFill>
                <a:latin typeface="黑体" panose="02010609060101010101" charset="-122"/>
                <a:ea typeface="黑体" panose="02010609060101010101" charset="-122"/>
                <a:cs typeface="黑体" panose="02010609060101010101" charset="-122"/>
              </a:rPr>
              <a:t>情况</a:t>
            </a:r>
            <a:endParaRPr sz="3500" dirty="0">
              <a:latin typeface="黑体" panose="02010609060101010101" charset="-122"/>
              <a:ea typeface="黑体" panose="02010609060101010101" charset="-122"/>
              <a:cs typeface="黑体" panose="02010609060101010101" charset="-122"/>
            </a:endParaRPr>
          </a:p>
        </p:txBody>
      </p:sp>
      <p:pic>
        <p:nvPicPr>
          <p:cNvPr id="5" name="图片 4"/>
          <p:cNvPicPr>
            <a:picLocks noChangeAspect="1"/>
          </p:cNvPicPr>
          <p:nvPr/>
        </p:nvPicPr>
        <p:blipFill>
          <a:blip r:embed="rId1"/>
          <a:stretch>
            <a:fillRect/>
          </a:stretch>
        </p:blipFill>
        <p:spPr>
          <a:xfrm>
            <a:off x="280670" y="6689090"/>
            <a:ext cx="4283710" cy="2947670"/>
          </a:xfrm>
          <a:prstGeom prst="rect">
            <a:avLst/>
          </a:prstGeom>
        </p:spPr>
      </p:pic>
      <p:pic>
        <p:nvPicPr>
          <p:cNvPr id="6" name="图片 5"/>
          <p:cNvPicPr>
            <a:picLocks noChangeAspect="1"/>
          </p:cNvPicPr>
          <p:nvPr/>
        </p:nvPicPr>
        <p:blipFill>
          <a:blip r:embed="rId2"/>
          <a:stretch>
            <a:fillRect/>
          </a:stretch>
        </p:blipFill>
        <p:spPr>
          <a:xfrm>
            <a:off x="4958715" y="6689090"/>
            <a:ext cx="4387215" cy="2905125"/>
          </a:xfrm>
          <a:prstGeom prst="rect">
            <a:avLst/>
          </a:prstGeom>
        </p:spPr>
      </p:pic>
      <p:pic>
        <p:nvPicPr>
          <p:cNvPr id="7" name="图片 6"/>
          <p:cNvPicPr>
            <a:picLocks noChangeAspect="1"/>
          </p:cNvPicPr>
          <p:nvPr/>
        </p:nvPicPr>
        <p:blipFill>
          <a:blip r:embed="rId3"/>
          <a:stretch>
            <a:fillRect/>
          </a:stretch>
        </p:blipFill>
        <p:spPr>
          <a:xfrm>
            <a:off x="291465" y="1851660"/>
            <a:ext cx="9053830" cy="439737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extbox 64"/>
          <p:cNvSpPr/>
          <p:nvPr/>
        </p:nvSpPr>
        <p:spPr>
          <a:xfrm>
            <a:off x="368935" y="9775825"/>
            <a:ext cx="8905875" cy="2467610"/>
          </a:xfrm>
          <a:prstGeom prst="rect">
            <a:avLst/>
          </a:prstGeom>
          <a:noFill/>
          <a:ln w="0" cap="flat">
            <a:noFill/>
            <a:prstDash val="solid"/>
            <a:miter lim="0"/>
          </a:ln>
        </p:spPr>
        <p:txBody>
          <a:bodyPr vert="horz" wrap="square" lIns="0" tIns="0" rIns="0" bIns="0"/>
          <a:lstStyle/>
          <a:p>
            <a:pPr algn="l" rtl="0" eaLnBrk="0" fontAlgn="auto">
              <a:lnSpc>
                <a:spcPct val="150000"/>
              </a:lnSpc>
            </a:pPr>
            <a:endParaRPr sz="100" dirty="0">
              <a:latin typeface="Arial" panose="020B0604020202020204"/>
              <a:ea typeface="Arial" panose="020B0604020202020204"/>
              <a:cs typeface="Arial" panose="020B0604020202020204"/>
            </a:endParaRPr>
          </a:p>
          <a:p>
            <a:pPr marL="19685" algn="just" rtl="0" eaLnBrk="0" fontAlgn="auto">
              <a:lnSpc>
                <a:spcPct val="150000"/>
              </a:lnSpc>
            </a:pPr>
            <a:r>
              <a:rPr sz="1700" kern="0" spc="100" dirty="0">
                <a:solidFill>
                  <a:srgbClr val="000000">
                    <a:alpha val="100000"/>
                  </a:srgbClr>
                </a:solidFill>
                <a:latin typeface="黑体" panose="02010609060101010101" charset="-122"/>
                <a:ea typeface="黑体" panose="02010609060101010101" charset="-122"/>
                <a:cs typeface="黑体" panose="02010609060101010101" charset="-122"/>
              </a:rPr>
              <a:t>据统计</a:t>
            </a:r>
            <a:r>
              <a:rPr lang="zh-CN" sz="1700" kern="0" spc="100" dirty="0">
                <a:solidFill>
                  <a:srgbClr val="000000">
                    <a:alpha val="100000"/>
                  </a:srgbClr>
                </a:solidFill>
                <a:latin typeface="黑体" panose="02010609060101010101" charset="-122"/>
                <a:ea typeface="黑体" panose="02010609060101010101" charset="-122"/>
                <a:cs typeface="黑体" panose="02010609060101010101" charset="-122"/>
              </a:rPr>
              <a:t>，</a:t>
            </a:r>
            <a:r>
              <a:rPr sz="1700" kern="0" spc="100" dirty="0">
                <a:solidFill>
                  <a:srgbClr val="000000">
                    <a:alpha val="100000"/>
                  </a:srgbClr>
                </a:solidFill>
                <a:latin typeface="黑体" panose="02010609060101010101" charset="-122"/>
                <a:ea typeface="黑体" panose="02010609060101010101" charset="-122"/>
                <a:cs typeface="黑体" panose="02010609060101010101" charset="-122"/>
              </a:rPr>
              <a:t>2026年</a:t>
            </a:r>
            <a:r>
              <a:rPr lang="en-US" sz="1700" kern="0" spc="100" dirty="0">
                <a:solidFill>
                  <a:srgbClr val="000000">
                    <a:alpha val="100000"/>
                  </a:srgbClr>
                </a:solidFill>
                <a:latin typeface="黑体" panose="02010609060101010101" charset="-122"/>
                <a:ea typeface="黑体" panose="02010609060101010101" charset="-122"/>
                <a:cs typeface="黑体" panose="02010609060101010101" charset="-122"/>
              </a:rPr>
              <a:t>8</a:t>
            </a:r>
            <a:r>
              <a:rPr sz="1700" kern="0" spc="100" dirty="0">
                <a:solidFill>
                  <a:srgbClr val="000000">
                    <a:alpha val="100000"/>
                  </a:srgbClr>
                </a:solidFill>
                <a:latin typeface="黑体" panose="02010609060101010101" charset="-122"/>
                <a:ea typeface="黑体" panose="02010609060101010101" charset="-122"/>
                <a:cs typeface="黑体" panose="02010609060101010101" charset="-122"/>
              </a:rPr>
              <a:t>月份中国钨铁生产量</a:t>
            </a:r>
            <a:r>
              <a:rPr lang="en-US" sz="1700" kern="0" spc="100" dirty="0">
                <a:solidFill>
                  <a:srgbClr val="000000">
                    <a:alpha val="100000"/>
                  </a:srgbClr>
                </a:solidFill>
                <a:latin typeface="黑体" panose="02010609060101010101" charset="-122"/>
                <a:ea typeface="黑体" panose="02010609060101010101" charset="-122"/>
                <a:cs typeface="黑体" panose="02010609060101010101" charset="-122"/>
              </a:rPr>
              <a:t>783</a:t>
            </a:r>
            <a:r>
              <a:rPr sz="1700" kern="0" spc="100" dirty="0">
                <a:solidFill>
                  <a:srgbClr val="000000">
                    <a:alpha val="100000"/>
                  </a:srgbClr>
                </a:solidFill>
                <a:latin typeface="黑体" panose="02010609060101010101" charset="-122"/>
                <a:ea typeface="黑体" panose="02010609060101010101" charset="-122"/>
                <a:cs typeface="黑体" panose="02010609060101010101" charset="-122"/>
              </a:rPr>
              <a:t>吨</a:t>
            </a:r>
            <a:r>
              <a:rPr sz="1700" kern="0" spc="90" dirty="0">
                <a:solidFill>
                  <a:srgbClr val="000000">
                    <a:alpha val="100000"/>
                  </a:srgbClr>
                </a:solidFill>
                <a:latin typeface="黑体" panose="02010609060101010101" charset="-122"/>
                <a:ea typeface="黑体" panose="02010609060101010101" charset="-122"/>
                <a:cs typeface="黑体" panose="02010609060101010101" charset="-122"/>
              </a:rPr>
              <a:t>（实物量,同下</a:t>
            </a:r>
            <a:r>
              <a:rPr sz="1700" kern="0" spc="-30" dirty="0">
                <a:solidFill>
                  <a:srgbClr val="000000">
                    <a:alpha val="100000"/>
                  </a:srgbClr>
                </a:solidFill>
                <a:latin typeface="黑体" panose="02010609060101010101" charset="-122"/>
                <a:ea typeface="黑体" panose="02010609060101010101" charset="-122"/>
                <a:cs typeface="黑体" panose="02010609060101010101" charset="-122"/>
              </a:rPr>
              <a:t>）</a:t>
            </a:r>
            <a:r>
              <a:rPr lang="zh-CN" sz="1700" kern="0" spc="-30" dirty="0">
                <a:solidFill>
                  <a:srgbClr val="000000">
                    <a:alpha val="100000"/>
                  </a:srgbClr>
                </a:solidFill>
                <a:latin typeface="黑体" panose="02010609060101010101" charset="-122"/>
                <a:ea typeface="黑体" panose="02010609060101010101" charset="-122"/>
                <a:cs typeface="黑体" panose="02010609060101010101" charset="-122"/>
              </a:rPr>
              <a:t>，</a:t>
            </a:r>
            <a:r>
              <a:rPr sz="1700" kern="0" spc="90" dirty="0">
                <a:solidFill>
                  <a:srgbClr val="000000">
                    <a:alpha val="100000"/>
                  </a:srgbClr>
                </a:solidFill>
                <a:latin typeface="黑体" panose="02010609060101010101" charset="-122"/>
                <a:ea typeface="黑体" panose="02010609060101010101" charset="-122"/>
                <a:cs typeface="黑体" panose="02010609060101010101" charset="-122"/>
              </a:rPr>
              <a:t>环比</a:t>
            </a:r>
            <a:r>
              <a:rPr lang="zh-CN" sz="1700" kern="0" spc="90" dirty="0">
                <a:solidFill>
                  <a:srgbClr val="000000">
                    <a:alpha val="100000"/>
                  </a:srgbClr>
                </a:solidFill>
                <a:latin typeface="黑体" panose="02010609060101010101" charset="-122"/>
                <a:ea typeface="黑体" panose="02010609060101010101" charset="-122"/>
                <a:cs typeface="黑体" panose="02010609060101010101" charset="-122"/>
              </a:rPr>
              <a:t>减少</a:t>
            </a:r>
            <a:r>
              <a:rPr lang="en-US" altLang="zh-CN" sz="1700" kern="0" spc="90" dirty="0">
                <a:solidFill>
                  <a:srgbClr val="000000">
                    <a:alpha val="100000"/>
                  </a:srgbClr>
                </a:solidFill>
                <a:latin typeface="黑体" panose="02010609060101010101" charset="-122"/>
                <a:ea typeface="黑体" panose="02010609060101010101" charset="-122"/>
                <a:cs typeface="黑体" panose="02010609060101010101" charset="-122"/>
              </a:rPr>
              <a:t>13.19</a:t>
            </a:r>
            <a:r>
              <a:rPr sz="1700" kern="0" spc="90" dirty="0">
                <a:solidFill>
                  <a:srgbClr val="000000">
                    <a:alpha val="100000"/>
                  </a:srgbClr>
                </a:solidFill>
                <a:latin typeface="黑体" panose="02010609060101010101" charset="-122"/>
                <a:ea typeface="黑体" panose="02010609060101010101" charset="-122"/>
                <a:cs typeface="黑体" panose="02010609060101010101" charset="-122"/>
              </a:rPr>
              <a:t>%</a:t>
            </a:r>
            <a:r>
              <a:rPr lang="zh-CN" sz="1700" kern="0" spc="90" dirty="0">
                <a:solidFill>
                  <a:srgbClr val="000000">
                    <a:alpha val="100000"/>
                  </a:srgbClr>
                </a:solidFill>
                <a:latin typeface="黑体" panose="02010609060101010101" charset="-122"/>
                <a:ea typeface="黑体" panose="02010609060101010101" charset="-122"/>
                <a:cs typeface="黑体" panose="02010609060101010101" charset="-122"/>
              </a:rPr>
              <a:t>；</a:t>
            </a:r>
            <a:r>
              <a:rPr sz="1700" kern="0" spc="120" dirty="0">
                <a:solidFill>
                  <a:srgbClr val="000000">
                    <a:alpha val="100000"/>
                  </a:srgbClr>
                </a:solidFill>
                <a:latin typeface="黑体" panose="02010609060101010101" charset="-122"/>
                <a:ea typeface="黑体" panose="02010609060101010101" charset="-122"/>
                <a:cs typeface="黑体" panose="02010609060101010101" charset="-122"/>
              </a:rPr>
              <a:t>据钨钼云商统计</a:t>
            </a:r>
            <a:r>
              <a:rPr sz="1700" kern="0" spc="-490" dirty="0">
                <a:solidFill>
                  <a:srgbClr val="000000">
                    <a:alpha val="100000"/>
                  </a:srgbClr>
                </a:solidFill>
                <a:latin typeface="黑体" panose="02010609060101010101" charset="-122"/>
                <a:ea typeface="黑体" panose="02010609060101010101" charset="-122"/>
                <a:cs typeface="黑体" panose="02010609060101010101" charset="-122"/>
              </a:rPr>
              <a:t> </a:t>
            </a:r>
            <a:r>
              <a:rPr lang="zh-CN" sz="1700" kern="0" spc="120" dirty="0">
                <a:solidFill>
                  <a:srgbClr val="000000">
                    <a:alpha val="100000"/>
                  </a:srgbClr>
                </a:solidFill>
                <a:latin typeface="黑体" panose="02010609060101010101" charset="-122"/>
                <a:ea typeface="黑体" panose="02010609060101010101" charset="-122"/>
                <a:cs typeface="黑体" panose="02010609060101010101" charset="-122"/>
              </a:rPr>
              <a:t>，</a:t>
            </a:r>
            <a:r>
              <a:rPr sz="1700" kern="0" spc="120" dirty="0">
                <a:solidFill>
                  <a:srgbClr val="000000">
                    <a:alpha val="100000"/>
                  </a:srgbClr>
                </a:solidFill>
                <a:latin typeface="黑体" panose="02010609060101010101" charset="-122"/>
                <a:ea typeface="黑体" panose="02010609060101010101" charset="-122"/>
                <a:cs typeface="黑体" panose="02010609060101010101" charset="-122"/>
              </a:rPr>
              <a:t>国内80%钨铁</a:t>
            </a:r>
            <a:r>
              <a:rPr lang="en-US" sz="1700" kern="0" spc="120" dirty="0">
                <a:solidFill>
                  <a:srgbClr val="000000">
                    <a:alpha val="100000"/>
                  </a:srgbClr>
                </a:solidFill>
                <a:latin typeface="黑体" panose="02010609060101010101" charset="-122"/>
                <a:ea typeface="黑体" panose="02010609060101010101" charset="-122"/>
                <a:cs typeface="黑体" panose="02010609060101010101" charset="-122"/>
              </a:rPr>
              <a:t>8</a:t>
            </a:r>
            <a:r>
              <a:rPr sz="1700" kern="0" spc="120" dirty="0">
                <a:solidFill>
                  <a:srgbClr val="000000">
                    <a:alpha val="100000"/>
                  </a:srgbClr>
                </a:solidFill>
                <a:latin typeface="黑体" panose="02010609060101010101" charset="-122"/>
                <a:ea typeface="黑体" panose="02010609060101010101" charset="-122"/>
                <a:cs typeface="黑体" panose="02010609060101010101" charset="-122"/>
              </a:rPr>
              <a:t>月均价为</a:t>
            </a:r>
            <a:r>
              <a:rPr lang="en-US" sz="1700" kern="0" spc="120" dirty="0">
                <a:solidFill>
                  <a:srgbClr val="000000">
                    <a:alpha val="100000"/>
                  </a:srgbClr>
                </a:solidFill>
                <a:latin typeface="黑体" panose="02010609060101010101" charset="-122"/>
                <a:ea typeface="黑体" panose="02010609060101010101" charset="-122"/>
                <a:cs typeface="黑体" panose="02010609060101010101" charset="-122"/>
              </a:rPr>
              <a:t>66.98</a:t>
            </a:r>
            <a:r>
              <a:rPr sz="1700" kern="0" spc="70" dirty="0">
                <a:solidFill>
                  <a:srgbClr val="000000">
                    <a:alpha val="100000"/>
                  </a:srgbClr>
                </a:solidFill>
                <a:latin typeface="黑体" panose="02010609060101010101" charset="-122"/>
                <a:ea typeface="黑体" panose="02010609060101010101" charset="-122"/>
                <a:cs typeface="黑体" panose="02010609060101010101" charset="-122"/>
              </a:rPr>
              <a:t>万元/吨</a:t>
            </a:r>
            <a:r>
              <a:rPr lang="zh-CN" sz="1700" kern="0" spc="70" dirty="0">
                <a:solidFill>
                  <a:srgbClr val="000000">
                    <a:alpha val="100000"/>
                  </a:srgbClr>
                </a:solidFill>
                <a:latin typeface="黑体" panose="02010609060101010101" charset="-122"/>
                <a:ea typeface="黑体" panose="02010609060101010101" charset="-122"/>
                <a:cs typeface="黑体" panose="02010609060101010101" charset="-122"/>
              </a:rPr>
              <a:t>，</a:t>
            </a:r>
            <a:r>
              <a:rPr sz="1700" kern="0" spc="60" dirty="0">
                <a:solidFill>
                  <a:srgbClr val="000000">
                    <a:alpha val="100000"/>
                  </a:srgbClr>
                </a:solidFill>
                <a:latin typeface="黑体" panose="02010609060101010101" charset="-122"/>
                <a:ea typeface="黑体" panose="02010609060101010101" charset="-122"/>
                <a:cs typeface="黑体" panose="02010609060101010101" charset="-122"/>
              </a:rPr>
              <a:t>环比</a:t>
            </a:r>
            <a:r>
              <a:rPr lang="zh-CN" sz="1700" kern="0" spc="60" dirty="0">
                <a:solidFill>
                  <a:srgbClr val="000000">
                    <a:alpha val="100000"/>
                  </a:srgbClr>
                </a:solidFill>
                <a:latin typeface="黑体" panose="02010609060101010101" charset="-122"/>
                <a:ea typeface="黑体" panose="02010609060101010101" charset="-122"/>
                <a:cs typeface="黑体" panose="02010609060101010101" charset="-122"/>
              </a:rPr>
              <a:t>下降</a:t>
            </a:r>
            <a:r>
              <a:rPr lang="en-US" altLang="zh-CN" sz="1700" kern="0" spc="60" dirty="0">
                <a:solidFill>
                  <a:srgbClr val="000000">
                    <a:alpha val="100000"/>
                  </a:srgbClr>
                </a:solidFill>
                <a:latin typeface="黑体" panose="02010609060101010101" charset="-122"/>
                <a:ea typeface="黑体" panose="02010609060101010101" charset="-122"/>
                <a:cs typeface="黑体" panose="02010609060101010101" charset="-122"/>
              </a:rPr>
              <a:t>3.75</a:t>
            </a:r>
            <a:r>
              <a:rPr sz="1700" kern="0" spc="60" dirty="0">
                <a:solidFill>
                  <a:srgbClr val="000000">
                    <a:alpha val="100000"/>
                  </a:srgbClr>
                </a:solidFill>
                <a:latin typeface="黑体" panose="02010609060101010101" charset="-122"/>
                <a:ea typeface="黑体" panose="02010609060101010101" charset="-122"/>
                <a:cs typeface="黑体" panose="02010609060101010101" charset="-122"/>
              </a:rPr>
              <a:t>%。</a:t>
            </a:r>
            <a:endParaRPr sz="1000" dirty="0">
              <a:latin typeface="Arial" panose="020B0604020202020204"/>
              <a:ea typeface="Arial" panose="020B0604020202020204"/>
              <a:cs typeface="Arial" panose="020B0604020202020204"/>
            </a:endParaRPr>
          </a:p>
          <a:p>
            <a:pPr algn="just" rtl="0" eaLnBrk="0" fontAlgn="auto">
              <a:lnSpc>
                <a:spcPct val="150000"/>
              </a:lnSpc>
            </a:pPr>
            <a:endParaRPr sz="1000" dirty="0">
              <a:latin typeface="Arial" panose="020B0604020202020204"/>
              <a:ea typeface="Arial" panose="020B0604020202020204"/>
              <a:cs typeface="Arial" panose="020B0604020202020204"/>
            </a:endParaRPr>
          </a:p>
          <a:p>
            <a:pPr marL="24130" algn="just" rtl="0" eaLnBrk="0" fontAlgn="auto">
              <a:lnSpc>
                <a:spcPct val="150000"/>
              </a:lnSpc>
              <a:spcBef>
                <a:spcPts val="510"/>
              </a:spcBef>
            </a:pPr>
            <a:r>
              <a:rPr sz="1700" kern="0" spc="140" dirty="0">
                <a:solidFill>
                  <a:srgbClr val="000000">
                    <a:alpha val="100000"/>
                  </a:srgbClr>
                </a:solidFill>
                <a:latin typeface="黑体" panose="02010609060101010101" charset="-122"/>
                <a:ea typeface="黑体" panose="02010609060101010101" charset="-122"/>
                <a:cs typeface="黑体" panose="02010609060101010101" charset="-122"/>
              </a:rPr>
              <a:t>简析</a:t>
            </a:r>
            <a:r>
              <a:rPr lang="zh-CN" sz="1700" kern="0" spc="140" dirty="0">
                <a:solidFill>
                  <a:srgbClr val="000000">
                    <a:alpha val="100000"/>
                  </a:srgbClr>
                </a:solidFill>
                <a:latin typeface="黑体" panose="02010609060101010101" charset="-122"/>
                <a:ea typeface="黑体" panose="02010609060101010101" charset="-122"/>
                <a:cs typeface="黑体" panose="02010609060101010101" charset="-122"/>
              </a:rPr>
              <a:t>：</a:t>
            </a:r>
            <a:r>
              <a:rPr lang="zh-CN" altLang="en-US" sz="1700" kern="0" spc="140" dirty="0">
                <a:solidFill>
                  <a:srgbClr val="000000">
                    <a:alpha val="100000"/>
                  </a:srgbClr>
                </a:solidFill>
                <a:latin typeface="黑体" panose="02010609060101010101" charset="-122"/>
                <a:ea typeface="黑体" panose="02010609060101010101" charset="-122"/>
                <a:cs typeface="黑体" panose="02010609060101010101" charset="-122"/>
              </a:rPr>
              <a:t>8月国内钨铁产量环比下滑。江西主产区生产保持平稳，福建地区厂商受市场行情影响，当月无产出，区域供给收缩，国内钨铁整体产量下滑。</a:t>
            </a:r>
            <a:r>
              <a:rPr sz="1700" kern="0" spc="110" dirty="0">
                <a:solidFill>
                  <a:srgbClr val="000000">
                    <a:alpha val="100000"/>
                  </a:srgbClr>
                </a:solidFill>
                <a:latin typeface="黑体" panose="02010609060101010101" charset="-122"/>
                <a:ea typeface="黑体" panose="02010609060101010101" charset="-122"/>
                <a:cs typeface="黑体" panose="02010609060101010101" charset="-122"/>
              </a:rPr>
              <a:t>价格方面</a:t>
            </a:r>
            <a:r>
              <a:rPr lang="zh-CN" sz="1700" kern="0" spc="1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1700" kern="0" spc="110" dirty="0">
                <a:solidFill>
                  <a:srgbClr val="000000">
                    <a:alpha val="100000"/>
                  </a:srgbClr>
                </a:solidFill>
                <a:latin typeface="黑体" panose="02010609060101010101" charset="-122"/>
                <a:ea typeface="黑体" panose="02010609060101010101" charset="-122"/>
                <a:cs typeface="黑体" panose="02010609060101010101" charset="-122"/>
              </a:rPr>
              <a:t>80%钨铁</a:t>
            </a:r>
            <a:r>
              <a:rPr lang="en-US" sz="1700" kern="0" spc="110" dirty="0">
                <a:solidFill>
                  <a:srgbClr val="000000">
                    <a:alpha val="100000"/>
                  </a:srgbClr>
                </a:solidFill>
                <a:latin typeface="黑体" panose="02010609060101010101" charset="-122"/>
                <a:ea typeface="黑体" panose="02010609060101010101" charset="-122"/>
                <a:cs typeface="黑体" panose="02010609060101010101" charset="-122"/>
              </a:rPr>
              <a:t>8</a:t>
            </a:r>
            <a:r>
              <a:rPr sz="1700" kern="0" spc="110" dirty="0">
                <a:solidFill>
                  <a:srgbClr val="000000">
                    <a:alpha val="100000"/>
                  </a:srgbClr>
                </a:solidFill>
                <a:latin typeface="黑体" panose="02010609060101010101" charset="-122"/>
                <a:ea typeface="黑体" panose="02010609060101010101" charset="-122"/>
                <a:cs typeface="黑体" panose="02010609060101010101" charset="-122"/>
              </a:rPr>
              <a:t>月价格最高点</a:t>
            </a:r>
            <a:r>
              <a:rPr lang="en-US" sz="1700" kern="0" spc="110" dirty="0">
                <a:solidFill>
                  <a:srgbClr val="000000">
                    <a:alpha val="100000"/>
                  </a:srgbClr>
                </a:solidFill>
                <a:latin typeface="黑体" panose="02010609060101010101" charset="-122"/>
                <a:ea typeface="黑体" panose="02010609060101010101" charset="-122"/>
                <a:cs typeface="黑体" panose="02010609060101010101" charset="-122"/>
              </a:rPr>
              <a:t>68</a:t>
            </a:r>
            <a:r>
              <a:rPr sz="1700" kern="0" spc="100" dirty="0">
                <a:solidFill>
                  <a:srgbClr val="000000">
                    <a:alpha val="100000"/>
                  </a:srgbClr>
                </a:solidFill>
                <a:latin typeface="黑体" panose="02010609060101010101" charset="-122"/>
                <a:ea typeface="黑体" panose="02010609060101010101" charset="-122"/>
                <a:cs typeface="黑体" panose="02010609060101010101" charset="-122"/>
              </a:rPr>
              <a:t>万元/吨</a:t>
            </a:r>
            <a:r>
              <a:rPr sz="1700" kern="0" spc="70" dirty="0">
                <a:solidFill>
                  <a:srgbClr val="000000">
                    <a:alpha val="100000"/>
                  </a:srgbClr>
                </a:solidFill>
                <a:latin typeface="黑体" panose="02010609060101010101" charset="-122"/>
                <a:ea typeface="黑体" panose="02010609060101010101" charset="-122"/>
                <a:cs typeface="黑体" panose="02010609060101010101" charset="-122"/>
              </a:rPr>
              <a:t>（</a:t>
            </a:r>
            <a:r>
              <a:rPr lang="en-US" sz="1700" kern="0" spc="70" dirty="0">
                <a:solidFill>
                  <a:srgbClr val="000000">
                    <a:alpha val="100000"/>
                  </a:srgbClr>
                </a:solidFill>
                <a:latin typeface="黑体" panose="02010609060101010101" charset="-122"/>
                <a:ea typeface="黑体" panose="02010609060101010101" charset="-122"/>
                <a:cs typeface="黑体" panose="02010609060101010101" charset="-122"/>
              </a:rPr>
              <a:t>8月3</a:t>
            </a:r>
            <a:r>
              <a:rPr lang="zh-CN" altLang="en-US" sz="1700" kern="0" spc="70" dirty="0">
                <a:solidFill>
                  <a:srgbClr val="000000">
                    <a:alpha val="100000"/>
                  </a:srgbClr>
                </a:solidFill>
                <a:latin typeface="黑体" panose="02010609060101010101" charset="-122"/>
                <a:ea typeface="黑体" panose="02010609060101010101" charset="-122"/>
                <a:cs typeface="黑体" panose="02010609060101010101" charset="-122"/>
              </a:rPr>
              <a:t>日</a:t>
            </a:r>
            <a:r>
              <a:rPr lang="en-US" altLang="zh-CN" sz="1700" kern="0" spc="70" dirty="0">
                <a:solidFill>
                  <a:srgbClr val="000000">
                    <a:alpha val="100000"/>
                  </a:srgbClr>
                </a:solidFill>
                <a:latin typeface="黑体" panose="02010609060101010101" charset="-122"/>
                <a:ea typeface="黑体" panose="02010609060101010101" charset="-122"/>
                <a:cs typeface="黑体" panose="02010609060101010101" charset="-122"/>
              </a:rPr>
              <a:t>-8</a:t>
            </a:r>
            <a:r>
              <a:rPr lang="zh-CN" altLang="en-US" sz="1700" kern="0" spc="70" dirty="0">
                <a:solidFill>
                  <a:srgbClr val="000000">
                    <a:alpha val="100000"/>
                  </a:srgbClr>
                </a:solidFill>
                <a:latin typeface="黑体" panose="02010609060101010101" charset="-122"/>
                <a:ea typeface="黑体" panose="02010609060101010101" charset="-122"/>
                <a:cs typeface="黑体" panose="02010609060101010101" charset="-122"/>
              </a:rPr>
              <a:t>月</a:t>
            </a:r>
            <a:r>
              <a:rPr lang="en-US" altLang="zh-CN" sz="1700" kern="0" spc="70" dirty="0">
                <a:solidFill>
                  <a:srgbClr val="000000">
                    <a:alpha val="100000"/>
                  </a:srgbClr>
                </a:solidFill>
                <a:latin typeface="黑体" panose="02010609060101010101" charset="-122"/>
                <a:ea typeface="黑体" panose="02010609060101010101" charset="-122"/>
                <a:cs typeface="黑体" panose="02010609060101010101" charset="-122"/>
              </a:rPr>
              <a:t>20</a:t>
            </a:r>
            <a:r>
              <a:rPr lang="zh-CN" altLang="en-US" sz="1700" kern="0" spc="70" dirty="0">
                <a:solidFill>
                  <a:srgbClr val="000000">
                    <a:alpha val="100000"/>
                  </a:srgbClr>
                </a:solidFill>
                <a:latin typeface="黑体" panose="02010609060101010101" charset="-122"/>
                <a:ea typeface="黑体" panose="02010609060101010101" charset="-122"/>
                <a:cs typeface="黑体" panose="02010609060101010101" charset="-122"/>
              </a:rPr>
              <a:t>日</a:t>
            </a:r>
            <a:r>
              <a:rPr sz="1700" kern="0" spc="10" dirty="0">
                <a:solidFill>
                  <a:srgbClr val="000000">
                    <a:alpha val="100000"/>
                  </a:srgbClr>
                </a:solidFill>
                <a:latin typeface="黑体" panose="02010609060101010101" charset="-122"/>
                <a:ea typeface="黑体" panose="02010609060101010101" charset="-122"/>
                <a:cs typeface="黑体" panose="02010609060101010101" charset="-122"/>
              </a:rPr>
              <a:t>）</a:t>
            </a:r>
            <a:r>
              <a:rPr lang="zh-CN" sz="1700" kern="0" spc="1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1700" kern="0" spc="70" dirty="0">
                <a:solidFill>
                  <a:srgbClr val="000000">
                    <a:alpha val="100000"/>
                  </a:srgbClr>
                </a:solidFill>
                <a:latin typeface="黑体" panose="02010609060101010101" charset="-122"/>
                <a:ea typeface="黑体" panose="02010609060101010101" charset="-122"/>
                <a:cs typeface="黑体" panose="02010609060101010101" charset="-122"/>
              </a:rPr>
              <a:t>最低点</a:t>
            </a:r>
            <a:r>
              <a:rPr lang="en-US" sz="1700" kern="0" spc="70" dirty="0">
                <a:solidFill>
                  <a:srgbClr val="000000">
                    <a:alpha val="100000"/>
                  </a:srgbClr>
                </a:solidFill>
                <a:latin typeface="黑体" panose="02010609060101010101" charset="-122"/>
                <a:ea typeface="黑体" panose="02010609060101010101" charset="-122"/>
                <a:cs typeface="黑体" panose="02010609060101010101" charset="-122"/>
              </a:rPr>
              <a:t>65</a:t>
            </a:r>
            <a:r>
              <a:rPr sz="1700" kern="0" spc="70" dirty="0">
                <a:solidFill>
                  <a:srgbClr val="000000">
                    <a:alpha val="100000"/>
                  </a:srgbClr>
                </a:solidFill>
                <a:latin typeface="黑体" panose="02010609060101010101" charset="-122"/>
                <a:ea typeface="黑体" panose="02010609060101010101" charset="-122"/>
                <a:cs typeface="黑体" panose="02010609060101010101" charset="-122"/>
              </a:rPr>
              <a:t>万元/吨（</a:t>
            </a:r>
            <a:r>
              <a:rPr lang="en-US" sz="1700" kern="0" spc="70" dirty="0">
                <a:solidFill>
                  <a:srgbClr val="000000">
                    <a:alpha val="100000"/>
                  </a:srgbClr>
                </a:solidFill>
                <a:latin typeface="黑体" panose="02010609060101010101" charset="-122"/>
                <a:ea typeface="黑体" panose="02010609060101010101" charset="-122"/>
                <a:cs typeface="黑体" panose="02010609060101010101" charset="-122"/>
              </a:rPr>
              <a:t>8月26</a:t>
            </a:r>
            <a:r>
              <a:rPr lang="zh-CN" altLang="en-US" sz="1700" kern="0" spc="70" dirty="0">
                <a:solidFill>
                  <a:srgbClr val="000000">
                    <a:alpha val="100000"/>
                  </a:srgbClr>
                </a:solidFill>
                <a:latin typeface="黑体" panose="02010609060101010101" charset="-122"/>
                <a:ea typeface="黑体" panose="02010609060101010101" charset="-122"/>
                <a:cs typeface="黑体" panose="02010609060101010101" charset="-122"/>
              </a:rPr>
              <a:t>日</a:t>
            </a:r>
            <a:r>
              <a:rPr lang="en-US" altLang="zh-CN" sz="1700" kern="0" spc="70" dirty="0">
                <a:solidFill>
                  <a:srgbClr val="000000">
                    <a:alpha val="100000"/>
                  </a:srgbClr>
                </a:solidFill>
                <a:latin typeface="黑体" panose="02010609060101010101" charset="-122"/>
                <a:ea typeface="黑体" panose="02010609060101010101" charset="-122"/>
                <a:cs typeface="黑体" panose="02010609060101010101" charset="-122"/>
              </a:rPr>
              <a:t>-8月31</a:t>
            </a:r>
            <a:r>
              <a:rPr lang="zh-CN" altLang="en-US" sz="1700" kern="0" spc="70" dirty="0">
                <a:solidFill>
                  <a:srgbClr val="000000">
                    <a:alpha val="100000"/>
                  </a:srgbClr>
                </a:solidFill>
                <a:latin typeface="黑体" panose="02010609060101010101" charset="-122"/>
                <a:ea typeface="黑体" panose="02010609060101010101" charset="-122"/>
                <a:cs typeface="黑体" panose="02010609060101010101" charset="-122"/>
              </a:rPr>
              <a:t>日</a:t>
            </a:r>
            <a:r>
              <a:rPr sz="1700" kern="0" spc="70" dirty="0">
                <a:solidFill>
                  <a:srgbClr val="000000">
                    <a:alpha val="100000"/>
                  </a:srgbClr>
                </a:solidFill>
                <a:latin typeface="黑体" panose="02010609060101010101" charset="-122"/>
                <a:ea typeface="黑体" panose="02010609060101010101" charset="-122"/>
                <a:cs typeface="黑体" panose="02010609060101010101" charset="-122"/>
              </a:rPr>
              <a:t>）。</a:t>
            </a:r>
            <a:endParaRPr sz="1700" dirty="0">
              <a:latin typeface="黑体" panose="02010609060101010101" charset="-122"/>
              <a:ea typeface="黑体" panose="02010609060101010101" charset="-122"/>
              <a:cs typeface="黑体" panose="02010609060101010101" charset="-122"/>
            </a:endParaRPr>
          </a:p>
        </p:txBody>
      </p:sp>
      <p:sp>
        <p:nvSpPr>
          <p:cNvPr id="70" name="textbox 70"/>
          <p:cNvSpPr/>
          <p:nvPr/>
        </p:nvSpPr>
        <p:spPr>
          <a:xfrm>
            <a:off x="193004" y="1093354"/>
            <a:ext cx="5175884" cy="386079"/>
          </a:xfrm>
          <a:prstGeom prst="rect">
            <a:avLst/>
          </a:prstGeom>
          <a:noFill/>
          <a:ln w="0" cap="flat">
            <a:noFill/>
            <a:prstDash val="solid"/>
            <a:miter lim="0"/>
          </a:ln>
        </p:spPr>
        <p:txBody>
          <a:bodyPr vert="horz" wrap="square" lIns="0" tIns="0" rIns="0" bIns="0"/>
          <a:lstStyle/>
          <a:p>
            <a:pPr algn="l" rtl="0" eaLnBrk="0">
              <a:lnSpc>
                <a:spcPct val="72000"/>
              </a:lnSpc>
            </a:pPr>
            <a:endParaRPr sz="100" dirty="0">
              <a:latin typeface="Arial" panose="020B0604020202020204"/>
              <a:ea typeface="Arial" panose="020B0604020202020204"/>
              <a:cs typeface="Arial" panose="020B0604020202020204"/>
            </a:endParaRPr>
          </a:p>
          <a:p>
            <a:pPr marL="12700" algn="l" rtl="0" eaLnBrk="0">
              <a:lnSpc>
                <a:spcPct val="88000"/>
              </a:lnSpc>
            </a:pPr>
            <a:r>
              <a:rPr sz="2700" kern="0" spc="70" dirty="0">
                <a:solidFill>
                  <a:srgbClr val="000000">
                    <a:alpha val="100000"/>
                  </a:srgbClr>
                </a:solidFill>
                <a:latin typeface="黑体" panose="02010609060101010101" charset="-122"/>
                <a:ea typeface="黑体" panose="02010609060101010101" charset="-122"/>
                <a:cs typeface="黑体" panose="02010609060101010101" charset="-122"/>
              </a:rPr>
              <a:t>5.3</a:t>
            </a:r>
            <a:r>
              <a:rPr sz="2700" kern="0" spc="70" dirty="0">
                <a:solidFill>
                  <a:srgbClr val="000000">
                    <a:alpha val="100000"/>
                  </a:srgbClr>
                </a:solidFill>
                <a:latin typeface="黑体" panose="02010609060101010101" charset="-122"/>
                <a:ea typeface="黑体" panose="02010609060101010101" charset="-122"/>
                <a:cs typeface="黑体" panose="02010609060101010101" charset="-122"/>
              </a:rPr>
              <a:t> </a:t>
            </a:r>
            <a:r>
              <a:rPr sz="2700" kern="0" spc="70" dirty="0">
                <a:solidFill>
                  <a:srgbClr val="000000">
                    <a:alpha val="100000"/>
                  </a:srgbClr>
                </a:solidFill>
                <a:latin typeface="黑体" panose="02010609060101010101" charset="-122"/>
                <a:ea typeface="黑体" panose="02010609060101010101" charset="-122"/>
                <a:cs typeface="黑体" panose="02010609060101010101" charset="-122"/>
              </a:rPr>
              <a:t>2026年8月中国钨铁生产情况</a:t>
            </a:r>
            <a:endParaRPr sz="2700" dirty="0">
              <a:latin typeface="黑体" panose="02010609060101010101" charset="-122"/>
              <a:ea typeface="黑体" panose="02010609060101010101" charset="-122"/>
              <a:cs typeface="黑体" panose="02010609060101010101" charset="-122"/>
            </a:endParaRPr>
          </a:p>
        </p:txBody>
      </p:sp>
      <p:sp>
        <p:nvSpPr>
          <p:cNvPr id="48" name="textbox 48"/>
          <p:cNvSpPr/>
          <p:nvPr/>
        </p:nvSpPr>
        <p:spPr>
          <a:xfrm>
            <a:off x="1524" y="0"/>
            <a:ext cx="9599930" cy="873760"/>
          </a:xfrm>
          <a:prstGeom prst="rect">
            <a:avLst/>
          </a:prstGeom>
          <a:solidFill>
            <a:srgbClr val="D4E3EB">
              <a:alpha val="100000"/>
            </a:srgbClr>
          </a:solidFill>
          <a:ln w="0" cap="flat">
            <a:noFill/>
            <a:prstDash val="solid"/>
            <a:miter lim="0"/>
          </a:ln>
        </p:spPr>
        <p:txBody>
          <a:bodyPr vert="horz" wrap="square" lIns="0" tIns="0" rIns="0" bIns="0"/>
          <a:lstStyle/>
          <a:p>
            <a:pPr algn="l" rtl="0" eaLnBrk="0">
              <a:lnSpc>
                <a:spcPct val="120000"/>
              </a:lnSpc>
            </a:pPr>
            <a:endParaRPr sz="1000" dirty="0">
              <a:latin typeface="Arial" panose="020B0604020202020204"/>
              <a:ea typeface="Arial" panose="020B0604020202020204"/>
              <a:cs typeface="Arial" panose="020B0604020202020204"/>
            </a:endParaRPr>
          </a:p>
          <a:p>
            <a:pPr marL="120015" algn="l" rtl="0" eaLnBrk="0">
              <a:lnSpc>
                <a:spcPct val="86000"/>
              </a:lnSpc>
              <a:spcBef>
                <a:spcPts val="0"/>
              </a:spcBef>
            </a:pPr>
            <a:r>
              <a:rPr sz="3500" kern="0" spc="-20" dirty="0">
                <a:solidFill>
                  <a:srgbClr val="2E5263">
                    <a:alpha val="100000"/>
                  </a:srgbClr>
                </a:solidFill>
                <a:latin typeface="黑体" panose="02010609060101010101" charset="-122"/>
                <a:ea typeface="黑体" panose="02010609060101010101" charset="-122"/>
                <a:cs typeface="黑体" panose="02010609060101010101" charset="-122"/>
              </a:rPr>
              <a:t>五、主要钨产品生产</a:t>
            </a:r>
            <a:r>
              <a:rPr sz="3500" kern="0" spc="-30" dirty="0">
                <a:solidFill>
                  <a:srgbClr val="2E5263">
                    <a:alpha val="100000"/>
                  </a:srgbClr>
                </a:solidFill>
                <a:latin typeface="黑体" panose="02010609060101010101" charset="-122"/>
                <a:ea typeface="黑体" panose="02010609060101010101" charset="-122"/>
                <a:cs typeface="黑体" panose="02010609060101010101" charset="-122"/>
              </a:rPr>
              <a:t>情况</a:t>
            </a:r>
            <a:endParaRPr sz="3500" dirty="0">
              <a:latin typeface="黑体" panose="02010609060101010101" charset="-122"/>
              <a:ea typeface="黑体" panose="02010609060101010101" charset="-122"/>
              <a:cs typeface="黑体" panose="02010609060101010101" charset="-122"/>
            </a:endParaRPr>
          </a:p>
        </p:txBody>
      </p:sp>
      <p:pic>
        <p:nvPicPr>
          <p:cNvPr id="2" name="图片 1"/>
          <p:cNvPicPr>
            <a:picLocks noChangeAspect="1"/>
          </p:cNvPicPr>
          <p:nvPr/>
        </p:nvPicPr>
        <p:blipFill>
          <a:blip r:embed="rId1"/>
          <a:stretch>
            <a:fillRect/>
          </a:stretch>
        </p:blipFill>
        <p:spPr>
          <a:xfrm>
            <a:off x="353060" y="6400800"/>
            <a:ext cx="4333875" cy="3057525"/>
          </a:xfrm>
          <a:prstGeom prst="rect">
            <a:avLst/>
          </a:prstGeom>
        </p:spPr>
      </p:pic>
      <p:pic>
        <p:nvPicPr>
          <p:cNvPr id="3" name="图片 2"/>
          <p:cNvPicPr>
            <a:picLocks noChangeAspect="1"/>
          </p:cNvPicPr>
          <p:nvPr/>
        </p:nvPicPr>
        <p:blipFill>
          <a:blip r:embed="rId2"/>
          <a:stretch>
            <a:fillRect/>
          </a:stretch>
        </p:blipFill>
        <p:spPr>
          <a:xfrm>
            <a:off x="5134610" y="6409690"/>
            <a:ext cx="4140200" cy="2957830"/>
          </a:xfrm>
          <a:prstGeom prst="rect">
            <a:avLst/>
          </a:prstGeom>
        </p:spPr>
      </p:pic>
      <p:pic>
        <p:nvPicPr>
          <p:cNvPr id="4" name="图片 3"/>
          <p:cNvPicPr>
            <a:picLocks noChangeAspect="1"/>
          </p:cNvPicPr>
          <p:nvPr/>
        </p:nvPicPr>
        <p:blipFill>
          <a:blip r:embed="rId3"/>
          <a:stretch>
            <a:fillRect/>
          </a:stretch>
        </p:blipFill>
        <p:spPr>
          <a:xfrm>
            <a:off x="368935" y="1698625"/>
            <a:ext cx="8905875" cy="438404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textbox 74"/>
          <p:cNvSpPr/>
          <p:nvPr/>
        </p:nvSpPr>
        <p:spPr>
          <a:xfrm>
            <a:off x="342900" y="9204325"/>
            <a:ext cx="9093835" cy="3195955"/>
          </a:xfrm>
          <a:prstGeom prst="rect">
            <a:avLst/>
          </a:prstGeom>
          <a:noFill/>
          <a:ln w="0" cap="flat">
            <a:noFill/>
            <a:prstDash val="solid"/>
            <a:miter lim="0"/>
          </a:ln>
        </p:spPr>
        <p:txBody>
          <a:bodyPr vert="horz" wrap="square" lIns="0" tIns="0" rIns="0" bIns="0"/>
          <a:lstStyle/>
          <a:p>
            <a:pPr algn="l" rtl="0" eaLnBrk="0">
              <a:lnSpc>
                <a:spcPct val="76000"/>
              </a:lnSpc>
            </a:pPr>
            <a:endParaRPr sz="100" dirty="0">
              <a:latin typeface="Arial" panose="020B0604020202020204"/>
              <a:ea typeface="Arial" panose="020B0604020202020204"/>
              <a:cs typeface="Arial" panose="020B0604020202020204"/>
            </a:endParaRPr>
          </a:p>
          <a:p>
            <a:pPr marL="13970" algn="just" rtl="0" eaLnBrk="0" fontAlgn="auto">
              <a:lnSpc>
                <a:spcPct val="150000"/>
              </a:lnSpc>
            </a:pPr>
            <a:r>
              <a:rPr sz="1700" kern="0" spc="100" dirty="0">
                <a:solidFill>
                  <a:srgbClr val="000000">
                    <a:alpha val="100000"/>
                  </a:srgbClr>
                </a:solidFill>
                <a:latin typeface="黑体" panose="02010609060101010101" charset="-122"/>
                <a:ea typeface="黑体" panose="02010609060101010101" charset="-122"/>
                <a:cs typeface="黑体" panose="02010609060101010101" charset="-122"/>
              </a:rPr>
              <a:t>据统计</a:t>
            </a:r>
            <a:r>
              <a:rPr lang="zh-CN" sz="1700" kern="0" spc="1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1700" kern="0" spc="100" dirty="0">
                <a:solidFill>
                  <a:srgbClr val="000000">
                    <a:alpha val="100000"/>
                  </a:srgbClr>
                </a:solidFill>
                <a:latin typeface="黑体" panose="02010609060101010101" charset="-122"/>
                <a:ea typeface="黑体" panose="02010609060101010101" charset="-122"/>
                <a:cs typeface="黑体" panose="02010609060101010101" charset="-122"/>
              </a:rPr>
              <a:t>2026年</a:t>
            </a:r>
            <a:r>
              <a:rPr lang="en-US" sz="1700" kern="0" spc="100" dirty="0">
                <a:solidFill>
                  <a:srgbClr val="000000">
                    <a:alpha val="100000"/>
                  </a:srgbClr>
                </a:solidFill>
                <a:latin typeface="黑体" panose="02010609060101010101" charset="-122"/>
                <a:ea typeface="黑体" panose="02010609060101010101" charset="-122"/>
                <a:cs typeface="黑体" panose="02010609060101010101" charset="-122"/>
              </a:rPr>
              <a:t>8</a:t>
            </a:r>
            <a:r>
              <a:rPr sz="1700" kern="0" spc="100" dirty="0">
                <a:solidFill>
                  <a:srgbClr val="000000">
                    <a:alpha val="100000"/>
                  </a:srgbClr>
                </a:solidFill>
                <a:latin typeface="黑体" panose="02010609060101010101" charset="-122"/>
                <a:ea typeface="黑体" panose="02010609060101010101" charset="-122"/>
                <a:cs typeface="黑体" panose="02010609060101010101" charset="-122"/>
              </a:rPr>
              <a:t>月份中国钨粉末生产量</a:t>
            </a:r>
            <a:r>
              <a:rPr lang="en-US" sz="1700" kern="0" spc="100" dirty="0">
                <a:solidFill>
                  <a:srgbClr val="000000">
                    <a:alpha val="100000"/>
                  </a:srgbClr>
                </a:solidFill>
                <a:latin typeface="黑体" panose="02010609060101010101" charset="-122"/>
                <a:ea typeface="黑体" panose="02010609060101010101" charset="-122"/>
                <a:cs typeface="黑体" panose="02010609060101010101" charset="-122"/>
              </a:rPr>
              <a:t>6080</a:t>
            </a:r>
            <a:r>
              <a:rPr sz="1700" kern="0" spc="90" dirty="0">
                <a:solidFill>
                  <a:srgbClr val="000000">
                    <a:alpha val="100000"/>
                  </a:srgbClr>
                </a:solidFill>
                <a:latin typeface="黑体" panose="02010609060101010101" charset="-122"/>
                <a:ea typeface="黑体" panose="02010609060101010101" charset="-122"/>
                <a:cs typeface="黑体" panose="02010609060101010101" charset="-122"/>
              </a:rPr>
              <a:t>吨（实物量,同下</a:t>
            </a:r>
            <a:r>
              <a:rPr sz="1700" kern="0" spc="-30" dirty="0">
                <a:solidFill>
                  <a:srgbClr val="000000">
                    <a:alpha val="100000"/>
                  </a:srgbClr>
                </a:solidFill>
                <a:latin typeface="黑体" panose="02010609060101010101" charset="-122"/>
                <a:ea typeface="黑体" panose="02010609060101010101" charset="-122"/>
                <a:cs typeface="黑体" panose="02010609060101010101" charset="-122"/>
              </a:rPr>
              <a:t>）</a:t>
            </a:r>
            <a:r>
              <a:rPr lang="zh-CN" sz="1700" kern="0" spc="1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1700" kern="0" spc="90" dirty="0">
                <a:solidFill>
                  <a:srgbClr val="000000">
                    <a:alpha val="100000"/>
                  </a:srgbClr>
                </a:solidFill>
                <a:latin typeface="黑体" panose="02010609060101010101" charset="-122"/>
                <a:ea typeface="黑体" panose="02010609060101010101" charset="-122"/>
                <a:cs typeface="黑体" panose="02010609060101010101" charset="-122"/>
              </a:rPr>
              <a:t>环比</a:t>
            </a:r>
            <a:r>
              <a:rPr lang="zh-CN" sz="1700" kern="0" spc="90" dirty="0">
                <a:solidFill>
                  <a:srgbClr val="000000">
                    <a:alpha val="100000"/>
                  </a:srgbClr>
                </a:solidFill>
                <a:latin typeface="黑体" panose="02010609060101010101" charset="-122"/>
                <a:ea typeface="黑体" panose="02010609060101010101" charset="-122"/>
                <a:cs typeface="黑体" panose="02010609060101010101" charset="-122"/>
              </a:rPr>
              <a:t>减少</a:t>
            </a:r>
            <a:r>
              <a:rPr lang="en-US" altLang="zh-CN" sz="1700" kern="0" spc="90" dirty="0">
                <a:solidFill>
                  <a:srgbClr val="000000">
                    <a:alpha val="100000"/>
                  </a:srgbClr>
                </a:solidFill>
                <a:latin typeface="黑体" panose="02010609060101010101" charset="-122"/>
                <a:ea typeface="黑体" panose="02010609060101010101" charset="-122"/>
                <a:cs typeface="黑体" panose="02010609060101010101" charset="-122"/>
              </a:rPr>
              <a:t>2.17</a:t>
            </a:r>
            <a:r>
              <a:rPr sz="1700" kern="0" spc="90" dirty="0">
                <a:solidFill>
                  <a:srgbClr val="000000">
                    <a:alpha val="100000"/>
                  </a:srgbClr>
                </a:solidFill>
                <a:latin typeface="黑体" panose="02010609060101010101" charset="-122"/>
                <a:ea typeface="黑体" panose="02010609060101010101" charset="-122"/>
                <a:cs typeface="黑体" panose="02010609060101010101" charset="-122"/>
              </a:rPr>
              <a:t>%</a:t>
            </a:r>
            <a:r>
              <a:rPr lang="zh-CN" sz="1700" kern="0" spc="90" dirty="0">
                <a:solidFill>
                  <a:srgbClr val="000000">
                    <a:alpha val="100000"/>
                  </a:srgbClr>
                </a:solidFill>
                <a:latin typeface="黑体" panose="02010609060101010101" charset="-122"/>
                <a:ea typeface="黑体" panose="02010609060101010101" charset="-122"/>
                <a:cs typeface="黑体" panose="02010609060101010101" charset="-122"/>
              </a:rPr>
              <a:t>；</a:t>
            </a:r>
            <a:r>
              <a:rPr sz="1700" kern="0" spc="100" dirty="0">
                <a:solidFill>
                  <a:srgbClr val="000000">
                    <a:alpha val="100000"/>
                  </a:srgbClr>
                </a:solidFill>
                <a:latin typeface="黑体" panose="02010609060101010101" charset="-122"/>
                <a:ea typeface="黑体" panose="02010609060101010101" charset="-122"/>
                <a:cs typeface="黑体" panose="02010609060101010101" charset="-122"/>
              </a:rPr>
              <a:t>据钨钼云商统计</a:t>
            </a:r>
            <a:r>
              <a:rPr lang="zh-CN" sz="1700" kern="0" spc="1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1700" kern="0" spc="100" dirty="0">
                <a:solidFill>
                  <a:srgbClr val="000000">
                    <a:alpha val="100000"/>
                  </a:srgbClr>
                </a:solidFill>
                <a:latin typeface="黑体" panose="02010609060101010101" charset="-122"/>
                <a:ea typeface="黑体" panose="02010609060101010101" charset="-122"/>
                <a:cs typeface="黑体" panose="02010609060101010101" charset="-122"/>
              </a:rPr>
              <a:t>钨粉</a:t>
            </a:r>
            <a:r>
              <a:rPr lang="en-US" sz="1700" kern="0" spc="100" dirty="0">
                <a:solidFill>
                  <a:srgbClr val="000000">
                    <a:alpha val="100000"/>
                  </a:srgbClr>
                </a:solidFill>
                <a:latin typeface="黑体" panose="02010609060101010101" charset="-122"/>
                <a:ea typeface="黑体" panose="02010609060101010101" charset="-122"/>
                <a:cs typeface="黑体" panose="02010609060101010101" charset="-122"/>
              </a:rPr>
              <a:t>8</a:t>
            </a:r>
            <a:r>
              <a:rPr sz="1700" kern="0" spc="100" dirty="0">
                <a:solidFill>
                  <a:srgbClr val="000000">
                    <a:alpha val="100000"/>
                  </a:srgbClr>
                </a:solidFill>
                <a:latin typeface="黑体" panose="02010609060101010101" charset="-122"/>
                <a:ea typeface="黑体" panose="02010609060101010101" charset="-122"/>
                <a:cs typeface="黑体" panose="02010609060101010101" charset="-122"/>
              </a:rPr>
              <a:t>月均价为</a:t>
            </a:r>
            <a:r>
              <a:rPr lang="en-US" sz="1700" kern="0" spc="100" dirty="0">
                <a:solidFill>
                  <a:srgbClr val="000000">
                    <a:alpha val="100000"/>
                  </a:srgbClr>
                </a:solidFill>
                <a:latin typeface="黑体" panose="02010609060101010101" charset="-122"/>
                <a:ea typeface="黑体" panose="02010609060101010101" charset="-122"/>
                <a:cs typeface="黑体" panose="02010609060101010101" charset="-122"/>
              </a:rPr>
              <a:t>972</a:t>
            </a:r>
            <a:r>
              <a:rPr sz="1700" kern="0" spc="100" dirty="0">
                <a:solidFill>
                  <a:srgbClr val="000000">
                    <a:alpha val="100000"/>
                  </a:srgbClr>
                </a:solidFill>
                <a:latin typeface="黑体" panose="02010609060101010101" charset="-122"/>
                <a:ea typeface="黑体" panose="02010609060101010101" charset="-122"/>
                <a:cs typeface="黑体" panose="02010609060101010101" charset="-122"/>
              </a:rPr>
              <a:t>元/公斤</a:t>
            </a:r>
            <a:r>
              <a:rPr lang="zh-CN" sz="1700" kern="0" spc="1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1700" kern="0" spc="90" dirty="0">
                <a:solidFill>
                  <a:srgbClr val="000000">
                    <a:alpha val="100000"/>
                  </a:srgbClr>
                </a:solidFill>
                <a:latin typeface="黑体" panose="02010609060101010101" charset="-122"/>
                <a:ea typeface="黑体" panose="02010609060101010101" charset="-122"/>
                <a:cs typeface="黑体" panose="02010609060101010101" charset="-122"/>
              </a:rPr>
              <a:t>环比</a:t>
            </a:r>
            <a:r>
              <a:rPr lang="zh-CN" sz="1700" kern="0" spc="90" dirty="0">
                <a:solidFill>
                  <a:srgbClr val="000000">
                    <a:alpha val="100000"/>
                  </a:srgbClr>
                </a:solidFill>
                <a:latin typeface="黑体" panose="02010609060101010101" charset="-122"/>
                <a:ea typeface="黑体" panose="02010609060101010101" charset="-122"/>
                <a:cs typeface="黑体" panose="02010609060101010101" charset="-122"/>
              </a:rPr>
              <a:t>下降</a:t>
            </a:r>
            <a:r>
              <a:rPr lang="en-US" altLang="zh-CN" sz="1700" kern="0" spc="90" dirty="0">
                <a:solidFill>
                  <a:srgbClr val="000000">
                    <a:alpha val="100000"/>
                  </a:srgbClr>
                </a:solidFill>
                <a:latin typeface="黑体" panose="02010609060101010101" charset="-122"/>
                <a:ea typeface="黑体" panose="02010609060101010101" charset="-122"/>
                <a:cs typeface="黑体" panose="02010609060101010101" charset="-122"/>
              </a:rPr>
              <a:t>4.8</a:t>
            </a:r>
            <a:r>
              <a:rPr sz="1700" kern="0" spc="70" dirty="0">
                <a:solidFill>
                  <a:srgbClr val="000000">
                    <a:alpha val="100000"/>
                  </a:srgbClr>
                </a:solidFill>
                <a:latin typeface="黑体" panose="02010609060101010101" charset="-122"/>
                <a:ea typeface="黑体" panose="02010609060101010101" charset="-122"/>
                <a:cs typeface="黑体" panose="02010609060101010101" charset="-122"/>
              </a:rPr>
              <a:t>%</a:t>
            </a:r>
            <a:r>
              <a:rPr lang="zh-CN" sz="1700" kern="0" spc="1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1700" kern="0" spc="70" dirty="0">
                <a:solidFill>
                  <a:srgbClr val="000000">
                    <a:alpha val="100000"/>
                  </a:srgbClr>
                </a:solidFill>
                <a:latin typeface="黑体" panose="02010609060101010101" charset="-122"/>
                <a:ea typeface="黑体" panose="02010609060101010101" charset="-122"/>
                <a:cs typeface="黑体" panose="02010609060101010101" charset="-122"/>
              </a:rPr>
              <a:t>碳化钨</a:t>
            </a:r>
            <a:r>
              <a:rPr lang="en-US" sz="1700" kern="0" spc="70" dirty="0">
                <a:solidFill>
                  <a:srgbClr val="000000">
                    <a:alpha val="100000"/>
                  </a:srgbClr>
                </a:solidFill>
                <a:latin typeface="黑体" panose="02010609060101010101" charset="-122"/>
                <a:ea typeface="黑体" panose="02010609060101010101" charset="-122"/>
                <a:cs typeface="黑体" panose="02010609060101010101" charset="-122"/>
              </a:rPr>
              <a:t>8</a:t>
            </a:r>
            <a:r>
              <a:rPr sz="1700" kern="0" spc="70" dirty="0">
                <a:solidFill>
                  <a:srgbClr val="000000">
                    <a:alpha val="100000"/>
                  </a:srgbClr>
                </a:solidFill>
                <a:latin typeface="黑体" panose="02010609060101010101" charset="-122"/>
                <a:ea typeface="黑体" panose="02010609060101010101" charset="-122"/>
                <a:cs typeface="黑体" panose="02010609060101010101" charset="-122"/>
              </a:rPr>
              <a:t>月均价为</a:t>
            </a:r>
            <a:r>
              <a:rPr lang="en-US" sz="1700" kern="0" spc="70" dirty="0">
                <a:solidFill>
                  <a:srgbClr val="000000">
                    <a:alpha val="100000"/>
                  </a:srgbClr>
                </a:solidFill>
                <a:latin typeface="黑体" panose="02010609060101010101" charset="-122"/>
                <a:ea typeface="黑体" panose="02010609060101010101" charset="-122"/>
                <a:cs typeface="黑体" panose="02010609060101010101" charset="-122"/>
              </a:rPr>
              <a:t>922</a:t>
            </a:r>
            <a:r>
              <a:rPr sz="1700" kern="0" spc="70" dirty="0">
                <a:solidFill>
                  <a:srgbClr val="000000">
                    <a:alpha val="100000"/>
                  </a:srgbClr>
                </a:solidFill>
                <a:latin typeface="黑体" panose="02010609060101010101" charset="-122"/>
                <a:ea typeface="黑体" panose="02010609060101010101" charset="-122"/>
                <a:cs typeface="黑体" panose="02010609060101010101" charset="-122"/>
              </a:rPr>
              <a:t>元/公斤</a:t>
            </a:r>
            <a:r>
              <a:rPr lang="zh-CN" sz="1700" kern="0" spc="1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1700" kern="0" spc="70" dirty="0">
                <a:solidFill>
                  <a:srgbClr val="000000">
                    <a:alpha val="100000"/>
                  </a:srgbClr>
                </a:solidFill>
                <a:latin typeface="黑体" panose="02010609060101010101" charset="-122"/>
                <a:ea typeface="黑体" panose="02010609060101010101" charset="-122"/>
                <a:cs typeface="黑体" panose="02010609060101010101" charset="-122"/>
              </a:rPr>
              <a:t>环比</a:t>
            </a:r>
            <a:r>
              <a:rPr lang="zh-CN" sz="1700" kern="0" spc="70" dirty="0">
                <a:solidFill>
                  <a:srgbClr val="000000">
                    <a:alpha val="100000"/>
                  </a:srgbClr>
                </a:solidFill>
                <a:latin typeface="黑体" panose="02010609060101010101" charset="-122"/>
                <a:ea typeface="黑体" panose="02010609060101010101" charset="-122"/>
                <a:cs typeface="黑体" panose="02010609060101010101" charset="-122"/>
              </a:rPr>
              <a:t>下降</a:t>
            </a:r>
            <a:r>
              <a:rPr lang="en-US" altLang="zh-CN" sz="1700" kern="0" spc="70" dirty="0">
                <a:solidFill>
                  <a:srgbClr val="000000">
                    <a:alpha val="100000"/>
                  </a:srgbClr>
                </a:solidFill>
                <a:latin typeface="黑体" panose="02010609060101010101" charset="-122"/>
                <a:ea typeface="黑体" panose="02010609060101010101" charset="-122"/>
                <a:cs typeface="黑体" panose="02010609060101010101" charset="-122"/>
              </a:rPr>
              <a:t>5.1</a:t>
            </a:r>
            <a:r>
              <a:rPr sz="1700" kern="0" spc="60" dirty="0">
                <a:solidFill>
                  <a:srgbClr val="000000">
                    <a:alpha val="100000"/>
                  </a:srgbClr>
                </a:solidFill>
                <a:latin typeface="黑体" panose="02010609060101010101" charset="-122"/>
                <a:ea typeface="黑体" panose="02010609060101010101" charset="-122"/>
                <a:cs typeface="黑体" panose="02010609060101010101" charset="-122"/>
              </a:rPr>
              <a:t>%。</a:t>
            </a:r>
            <a:endParaRPr sz="1700" kern="0" spc="60" dirty="0">
              <a:solidFill>
                <a:srgbClr val="000000">
                  <a:alpha val="100000"/>
                </a:srgbClr>
              </a:solidFill>
              <a:latin typeface="黑体" panose="02010609060101010101" charset="-122"/>
              <a:ea typeface="黑体" panose="02010609060101010101" charset="-122"/>
              <a:cs typeface="黑体" panose="02010609060101010101" charset="-122"/>
            </a:endParaRPr>
          </a:p>
          <a:p>
            <a:pPr marL="13970" algn="just" rtl="0" eaLnBrk="0" fontAlgn="auto">
              <a:lnSpc>
                <a:spcPct val="150000"/>
              </a:lnSpc>
            </a:pPr>
            <a:endParaRPr sz="1000" dirty="0">
              <a:latin typeface="Arial" panose="020B0604020202020204"/>
              <a:ea typeface="Arial" panose="020B0604020202020204"/>
              <a:cs typeface="Arial" panose="020B0604020202020204"/>
            </a:endParaRPr>
          </a:p>
          <a:p>
            <a:pPr marL="19050" algn="just" rtl="0" eaLnBrk="0" fontAlgn="auto">
              <a:lnSpc>
                <a:spcPct val="150000"/>
              </a:lnSpc>
              <a:spcBef>
                <a:spcPts val="510"/>
              </a:spcBef>
            </a:pPr>
            <a:r>
              <a:rPr sz="1700" kern="0" spc="100" dirty="0">
                <a:solidFill>
                  <a:srgbClr val="000000">
                    <a:alpha val="100000"/>
                  </a:srgbClr>
                </a:solidFill>
                <a:latin typeface="黑体" panose="02010609060101010101" charset="-122"/>
                <a:ea typeface="黑体" panose="02010609060101010101" charset="-122"/>
                <a:cs typeface="黑体" panose="02010609060101010101" charset="-122"/>
              </a:rPr>
              <a:t>简析</a:t>
            </a:r>
            <a:r>
              <a:rPr lang="zh-CN" sz="1700" kern="0" spc="100" dirty="0">
                <a:solidFill>
                  <a:srgbClr val="000000">
                    <a:alpha val="100000"/>
                  </a:srgbClr>
                </a:solidFill>
                <a:latin typeface="黑体" panose="02010609060101010101" charset="-122"/>
                <a:ea typeface="黑体" panose="02010609060101010101" charset="-122"/>
                <a:cs typeface="黑体" panose="02010609060101010101" charset="-122"/>
              </a:rPr>
              <a:t>：</a:t>
            </a:r>
            <a:r>
              <a:rPr lang="zh-CN" altLang="en-US" sz="1700" kern="0" spc="100" dirty="0">
                <a:solidFill>
                  <a:srgbClr val="000000">
                    <a:alpha val="100000"/>
                  </a:srgbClr>
                </a:solidFill>
                <a:latin typeface="黑体" panose="02010609060101010101" charset="-122"/>
                <a:ea typeface="黑体" panose="02010609060101010101" charset="-122"/>
                <a:cs typeface="黑体" panose="02010609060101010101" charset="-122"/>
              </a:rPr>
              <a:t>8月国内钨粉产量有所下滑。主要原因为行业处于传统需求淡季，原料端与下游市场持续博弈，行情僵持，厂商新增订单不足，成交多集中于刚需采购。</a:t>
            </a:r>
            <a:r>
              <a:rPr sz="1700" kern="0" spc="80" dirty="0">
                <a:solidFill>
                  <a:srgbClr val="000000">
                    <a:alpha val="100000"/>
                  </a:srgbClr>
                </a:solidFill>
                <a:latin typeface="黑体" panose="02010609060101010101" charset="-122"/>
                <a:ea typeface="黑体" panose="02010609060101010101" charset="-122"/>
                <a:cs typeface="黑体" panose="02010609060101010101" charset="-122"/>
              </a:rPr>
              <a:t>价格方面</a:t>
            </a:r>
            <a:r>
              <a:rPr lang="zh-CN" sz="1700" kern="0" spc="80" dirty="0">
                <a:solidFill>
                  <a:srgbClr val="000000">
                    <a:alpha val="100000"/>
                  </a:srgbClr>
                </a:solidFill>
                <a:latin typeface="黑体" panose="02010609060101010101" charset="-122"/>
                <a:ea typeface="黑体" panose="02010609060101010101" charset="-122"/>
                <a:cs typeface="黑体" panose="02010609060101010101" charset="-122"/>
              </a:rPr>
              <a:t>：</a:t>
            </a:r>
            <a:r>
              <a:rPr sz="1700" kern="0" spc="80" dirty="0">
                <a:solidFill>
                  <a:srgbClr val="000000">
                    <a:alpha val="100000"/>
                  </a:srgbClr>
                </a:solidFill>
                <a:latin typeface="黑体" panose="02010609060101010101" charset="-122"/>
                <a:ea typeface="黑体" panose="02010609060101010101" charset="-122"/>
                <a:cs typeface="黑体" panose="02010609060101010101" charset="-122"/>
              </a:rPr>
              <a:t>钨粉</a:t>
            </a:r>
            <a:r>
              <a:rPr lang="en-US" sz="1700" kern="0" spc="80" dirty="0">
                <a:solidFill>
                  <a:srgbClr val="000000">
                    <a:alpha val="100000"/>
                  </a:srgbClr>
                </a:solidFill>
                <a:latin typeface="黑体" panose="02010609060101010101" charset="-122"/>
                <a:ea typeface="黑体" panose="02010609060101010101" charset="-122"/>
                <a:cs typeface="黑体" panose="02010609060101010101" charset="-122"/>
              </a:rPr>
              <a:t>8</a:t>
            </a:r>
            <a:r>
              <a:rPr sz="1700" kern="0" spc="80" dirty="0">
                <a:solidFill>
                  <a:srgbClr val="000000">
                    <a:alpha val="100000"/>
                  </a:srgbClr>
                </a:solidFill>
                <a:latin typeface="黑体" panose="02010609060101010101" charset="-122"/>
                <a:ea typeface="黑体" panose="02010609060101010101" charset="-122"/>
                <a:cs typeface="黑体" panose="02010609060101010101" charset="-122"/>
              </a:rPr>
              <a:t>月价格最高点1</a:t>
            </a:r>
            <a:r>
              <a:rPr lang="en-US" sz="1700" kern="0" spc="80" dirty="0">
                <a:solidFill>
                  <a:srgbClr val="000000">
                    <a:alpha val="100000"/>
                  </a:srgbClr>
                </a:solidFill>
                <a:latin typeface="黑体" panose="02010609060101010101" charset="-122"/>
                <a:ea typeface="黑体" panose="02010609060101010101" charset="-122"/>
                <a:cs typeface="黑体" panose="02010609060101010101" charset="-122"/>
              </a:rPr>
              <a:t>010</a:t>
            </a:r>
            <a:r>
              <a:rPr sz="1700" kern="0" spc="80" dirty="0">
                <a:solidFill>
                  <a:srgbClr val="000000">
                    <a:alpha val="100000"/>
                  </a:srgbClr>
                </a:solidFill>
                <a:latin typeface="黑体" panose="02010609060101010101" charset="-122"/>
                <a:ea typeface="黑体" panose="02010609060101010101" charset="-122"/>
                <a:cs typeface="黑体" panose="02010609060101010101" charset="-122"/>
              </a:rPr>
              <a:t>元/公斤（</a:t>
            </a:r>
            <a:r>
              <a:rPr lang="en-US" sz="1700" kern="0" spc="80" dirty="0">
                <a:solidFill>
                  <a:srgbClr val="000000">
                    <a:alpha val="100000"/>
                  </a:srgbClr>
                </a:solidFill>
                <a:latin typeface="黑体" panose="02010609060101010101" charset="-122"/>
                <a:ea typeface="黑体" panose="02010609060101010101" charset="-122"/>
                <a:cs typeface="黑体" panose="02010609060101010101" charset="-122"/>
              </a:rPr>
              <a:t>8月3</a:t>
            </a:r>
            <a:r>
              <a:rPr lang="zh-CN" altLang="en-US" sz="1700" kern="0" spc="80" dirty="0">
                <a:solidFill>
                  <a:srgbClr val="000000">
                    <a:alpha val="100000"/>
                  </a:srgbClr>
                </a:solidFill>
                <a:latin typeface="黑体" panose="02010609060101010101" charset="-122"/>
                <a:ea typeface="黑体" panose="02010609060101010101" charset="-122"/>
                <a:cs typeface="黑体" panose="02010609060101010101" charset="-122"/>
              </a:rPr>
              <a:t>日</a:t>
            </a:r>
            <a:r>
              <a:rPr lang="en-US" altLang="zh-CN" sz="1700" kern="0" spc="80" dirty="0">
                <a:solidFill>
                  <a:srgbClr val="000000">
                    <a:alpha val="100000"/>
                  </a:srgbClr>
                </a:solidFill>
                <a:latin typeface="黑体" panose="02010609060101010101" charset="-122"/>
                <a:ea typeface="黑体" panose="02010609060101010101" charset="-122"/>
                <a:cs typeface="黑体" panose="02010609060101010101" charset="-122"/>
              </a:rPr>
              <a:t>-8</a:t>
            </a:r>
            <a:r>
              <a:rPr lang="zh-CN" altLang="en-US" sz="1700" kern="0" spc="80" dirty="0">
                <a:solidFill>
                  <a:srgbClr val="000000">
                    <a:alpha val="100000"/>
                  </a:srgbClr>
                </a:solidFill>
                <a:latin typeface="黑体" panose="02010609060101010101" charset="-122"/>
                <a:ea typeface="黑体" panose="02010609060101010101" charset="-122"/>
                <a:cs typeface="黑体" panose="02010609060101010101" charset="-122"/>
              </a:rPr>
              <a:t>月</a:t>
            </a:r>
            <a:r>
              <a:rPr lang="en-US" altLang="zh-CN" sz="1700" kern="0" spc="80" dirty="0">
                <a:solidFill>
                  <a:srgbClr val="000000">
                    <a:alpha val="100000"/>
                  </a:srgbClr>
                </a:solidFill>
                <a:latin typeface="黑体" panose="02010609060101010101" charset="-122"/>
                <a:ea typeface="黑体" panose="02010609060101010101" charset="-122"/>
                <a:cs typeface="黑体" panose="02010609060101010101" charset="-122"/>
              </a:rPr>
              <a:t>20</a:t>
            </a:r>
            <a:r>
              <a:rPr lang="zh-CN" altLang="en-US" sz="1700" kern="0" spc="80" dirty="0">
                <a:solidFill>
                  <a:srgbClr val="000000">
                    <a:alpha val="100000"/>
                  </a:srgbClr>
                </a:solidFill>
                <a:latin typeface="黑体" panose="02010609060101010101" charset="-122"/>
                <a:ea typeface="黑体" panose="02010609060101010101" charset="-122"/>
                <a:cs typeface="黑体" panose="02010609060101010101" charset="-122"/>
              </a:rPr>
              <a:t>日</a:t>
            </a:r>
            <a:r>
              <a:rPr sz="1700" kern="0" spc="-30" dirty="0">
                <a:solidFill>
                  <a:srgbClr val="000000">
                    <a:alpha val="100000"/>
                  </a:srgbClr>
                </a:solidFill>
                <a:latin typeface="黑体" panose="02010609060101010101" charset="-122"/>
                <a:ea typeface="黑体" panose="02010609060101010101" charset="-122"/>
                <a:cs typeface="黑体" panose="02010609060101010101" charset="-122"/>
              </a:rPr>
              <a:t>）</a:t>
            </a:r>
            <a:r>
              <a:rPr lang="zh-CN" sz="1700" kern="0" spc="1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1700" kern="0" spc="80" dirty="0">
                <a:solidFill>
                  <a:srgbClr val="000000">
                    <a:alpha val="100000"/>
                  </a:srgbClr>
                </a:solidFill>
                <a:latin typeface="黑体" panose="02010609060101010101" charset="-122"/>
                <a:ea typeface="黑体" panose="02010609060101010101" charset="-122"/>
                <a:cs typeface="黑体" panose="02010609060101010101" charset="-122"/>
              </a:rPr>
              <a:t>最低点</a:t>
            </a:r>
            <a:r>
              <a:rPr lang="en-US" sz="1700" kern="0" spc="80" dirty="0">
                <a:solidFill>
                  <a:srgbClr val="000000">
                    <a:alpha val="100000"/>
                  </a:srgbClr>
                </a:solidFill>
                <a:latin typeface="黑体" panose="02010609060101010101" charset="-122"/>
                <a:ea typeface="黑体" panose="02010609060101010101" charset="-122"/>
                <a:cs typeface="黑体" panose="02010609060101010101" charset="-122"/>
              </a:rPr>
              <a:t>92</a:t>
            </a:r>
            <a:r>
              <a:rPr sz="1700" kern="0" spc="80" dirty="0">
                <a:solidFill>
                  <a:srgbClr val="000000">
                    <a:alpha val="100000"/>
                  </a:srgbClr>
                </a:solidFill>
                <a:latin typeface="黑体" panose="02010609060101010101" charset="-122"/>
                <a:ea typeface="黑体" panose="02010609060101010101" charset="-122"/>
                <a:cs typeface="黑体" panose="02010609060101010101" charset="-122"/>
              </a:rPr>
              <a:t>0元/公斤（</a:t>
            </a:r>
            <a:r>
              <a:rPr lang="en-US" sz="1700" kern="0" spc="80" dirty="0">
                <a:solidFill>
                  <a:srgbClr val="000000">
                    <a:alpha val="100000"/>
                  </a:srgbClr>
                </a:solidFill>
                <a:latin typeface="黑体" panose="02010609060101010101" charset="-122"/>
                <a:ea typeface="黑体" panose="02010609060101010101" charset="-122"/>
                <a:cs typeface="黑体" panose="02010609060101010101" charset="-122"/>
              </a:rPr>
              <a:t>8月21</a:t>
            </a:r>
            <a:r>
              <a:rPr lang="zh-CN" altLang="en-US" sz="1700" kern="0" spc="80" dirty="0">
                <a:solidFill>
                  <a:srgbClr val="000000">
                    <a:alpha val="100000"/>
                  </a:srgbClr>
                </a:solidFill>
                <a:latin typeface="黑体" panose="02010609060101010101" charset="-122"/>
                <a:ea typeface="黑体" panose="02010609060101010101" charset="-122"/>
                <a:cs typeface="黑体" panose="02010609060101010101" charset="-122"/>
              </a:rPr>
              <a:t>日</a:t>
            </a:r>
            <a:r>
              <a:rPr lang="en-US" altLang="zh-CN" sz="1700" kern="0" spc="80" dirty="0">
                <a:solidFill>
                  <a:srgbClr val="000000">
                    <a:alpha val="100000"/>
                  </a:srgbClr>
                </a:solidFill>
                <a:latin typeface="黑体" panose="02010609060101010101" charset="-122"/>
                <a:ea typeface="黑体" panose="02010609060101010101" charset="-122"/>
                <a:cs typeface="黑体" panose="02010609060101010101" charset="-122"/>
              </a:rPr>
              <a:t>-8月31</a:t>
            </a:r>
            <a:r>
              <a:rPr lang="zh-CN" altLang="en-US" sz="1700" kern="0" spc="80" dirty="0">
                <a:solidFill>
                  <a:srgbClr val="000000">
                    <a:alpha val="100000"/>
                  </a:srgbClr>
                </a:solidFill>
                <a:latin typeface="黑体" panose="02010609060101010101" charset="-122"/>
                <a:ea typeface="黑体" panose="02010609060101010101" charset="-122"/>
                <a:cs typeface="黑体" panose="02010609060101010101" charset="-122"/>
              </a:rPr>
              <a:t>日</a:t>
            </a:r>
            <a:r>
              <a:rPr sz="1700" kern="0" spc="-30" dirty="0">
                <a:solidFill>
                  <a:srgbClr val="000000">
                    <a:alpha val="100000"/>
                  </a:srgbClr>
                </a:solidFill>
                <a:latin typeface="黑体" panose="02010609060101010101" charset="-122"/>
                <a:ea typeface="黑体" panose="02010609060101010101" charset="-122"/>
                <a:cs typeface="黑体" panose="02010609060101010101" charset="-122"/>
              </a:rPr>
              <a:t>）</a:t>
            </a:r>
            <a:r>
              <a:rPr lang="zh-CN" sz="1700" kern="0" spc="1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1700" kern="0" spc="80" dirty="0">
                <a:solidFill>
                  <a:srgbClr val="000000">
                    <a:alpha val="100000"/>
                  </a:srgbClr>
                </a:solidFill>
                <a:latin typeface="黑体" panose="02010609060101010101" charset="-122"/>
                <a:ea typeface="黑体" panose="02010609060101010101" charset="-122"/>
                <a:cs typeface="黑体" panose="02010609060101010101" charset="-122"/>
              </a:rPr>
              <a:t>碳化钨</a:t>
            </a:r>
            <a:r>
              <a:rPr lang="en-US" sz="1700" kern="0" spc="80" dirty="0">
                <a:solidFill>
                  <a:srgbClr val="000000">
                    <a:alpha val="100000"/>
                  </a:srgbClr>
                </a:solidFill>
                <a:latin typeface="黑体" panose="02010609060101010101" charset="-122"/>
                <a:ea typeface="黑体" panose="02010609060101010101" charset="-122"/>
                <a:cs typeface="黑体" panose="02010609060101010101" charset="-122"/>
              </a:rPr>
              <a:t>8</a:t>
            </a:r>
            <a:r>
              <a:rPr sz="1700" kern="0" spc="80" dirty="0">
                <a:solidFill>
                  <a:srgbClr val="000000">
                    <a:alpha val="100000"/>
                  </a:srgbClr>
                </a:solidFill>
                <a:latin typeface="黑体" panose="02010609060101010101" charset="-122"/>
                <a:ea typeface="黑体" panose="02010609060101010101" charset="-122"/>
                <a:cs typeface="黑体" panose="02010609060101010101" charset="-122"/>
              </a:rPr>
              <a:t>月价格最高点</a:t>
            </a:r>
            <a:r>
              <a:rPr lang="en-US" sz="1700" kern="0" spc="80" dirty="0">
                <a:solidFill>
                  <a:srgbClr val="000000">
                    <a:alpha val="100000"/>
                  </a:srgbClr>
                </a:solidFill>
                <a:latin typeface="黑体" panose="02010609060101010101" charset="-122"/>
                <a:ea typeface="黑体" panose="02010609060101010101" charset="-122"/>
                <a:cs typeface="黑体" panose="02010609060101010101" charset="-122"/>
              </a:rPr>
              <a:t>960</a:t>
            </a:r>
            <a:r>
              <a:rPr sz="1700" kern="0" spc="80" dirty="0">
                <a:solidFill>
                  <a:srgbClr val="000000">
                    <a:alpha val="100000"/>
                  </a:srgbClr>
                </a:solidFill>
                <a:latin typeface="黑体" panose="02010609060101010101" charset="-122"/>
                <a:ea typeface="黑体" panose="02010609060101010101" charset="-122"/>
                <a:cs typeface="黑体" panose="02010609060101010101" charset="-122"/>
              </a:rPr>
              <a:t>元/公斤（</a:t>
            </a:r>
            <a:r>
              <a:rPr lang="en-US" sz="1700" kern="0" spc="80" dirty="0">
                <a:solidFill>
                  <a:srgbClr val="000000">
                    <a:alpha val="100000"/>
                  </a:srgbClr>
                </a:solidFill>
                <a:latin typeface="黑体" panose="02010609060101010101" charset="-122"/>
                <a:ea typeface="黑体" panose="02010609060101010101" charset="-122"/>
                <a:cs typeface="黑体" panose="02010609060101010101" charset="-122"/>
                <a:sym typeface="+mn-ea"/>
              </a:rPr>
              <a:t>8月3</a:t>
            </a:r>
            <a:r>
              <a:rPr lang="zh-CN" altLang="en-US" sz="1700" kern="0" spc="80" dirty="0">
                <a:solidFill>
                  <a:srgbClr val="000000">
                    <a:alpha val="100000"/>
                  </a:srgbClr>
                </a:solidFill>
                <a:latin typeface="黑体" panose="02010609060101010101" charset="-122"/>
                <a:ea typeface="黑体" panose="02010609060101010101" charset="-122"/>
                <a:cs typeface="黑体" panose="02010609060101010101" charset="-122"/>
                <a:sym typeface="+mn-ea"/>
              </a:rPr>
              <a:t>日</a:t>
            </a:r>
            <a:r>
              <a:rPr lang="en-US" altLang="zh-CN" sz="1700" kern="0" spc="80" dirty="0">
                <a:solidFill>
                  <a:srgbClr val="000000">
                    <a:alpha val="100000"/>
                  </a:srgbClr>
                </a:solidFill>
                <a:latin typeface="黑体" panose="02010609060101010101" charset="-122"/>
                <a:ea typeface="黑体" panose="02010609060101010101" charset="-122"/>
                <a:cs typeface="黑体" panose="02010609060101010101" charset="-122"/>
                <a:sym typeface="+mn-ea"/>
              </a:rPr>
              <a:t>-8</a:t>
            </a:r>
            <a:r>
              <a:rPr lang="zh-CN" altLang="en-US" sz="1700" kern="0" spc="80" dirty="0">
                <a:solidFill>
                  <a:srgbClr val="000000">
                    <a:alpha val="100000"/>
                  </a:srgbClr>
                </a:solidFill>
                <a:latin typeface="黑体" panose="02010609060101010101" charset="-122"/>
                <a:ea typeface="黑体" panose="02010609060101010101" charset="-122"/>
                <a:cs typeface="黑体" panose="02010609060101010101" charset="-122"/>
                <a:sym typeface="+mn-ea"/>
              </a:rPr>
              <a:t>月</a:t>
            </a:r>
            <a:r>
              <a:rPr lang="en-US" altLang="zh-CN" sz="1700" kern="0" spc="80" dirty="0">
                <a:solidFill>
                  <a:srgbClr val="000000">
                    <a:alpha val="100000"/>
                  </a:srgbClr>
                </a:solidFill>
                <a:latin typeface="黑体" panose="02010609060101010101" charset="-122"/>
                <a:ea typeface="黑体" panose="02010609060101010101" charset="-122"/>
                <a:cs typeface="黑体" panose="02010609060101010101" charset="-122"/>
                <a:sym typeface="+mn-ea"/>
              </a:rPr>
              <a:t>20</a:t>
            </a:r>
            <a:r>
              <a:rPr lang="zh-CN" altLang="en-US" sz="1700" kern="0" spc="80" dirty="0">
                <a:solidFill>
                  <a:srgbClr val="000000">
                    <a:alpha val="100000"/>
                  </a:srgbClr>
                </a:solidFill>
                <a:latin typeface="黑体" panose="02010609060101010101" charset="-122"/>
                <a:ea typeface="黑体" panose="02010609060101010101" charset="-122"/>
                <a:cs typeface="黑体" panose="02010609060101010101" charset="-122"/>
                <a:sym typeface="+mn-ea"/>
              </a:rPr>
              <a:t>日</a:t>
            </a:r>
            <a:r>
              <a:rPr sz="1700" kern="0" spc="-20" dirty="0">
                <a:solidFill>
                  <a:srgbClr val="000000">
                    <a:alpha val="100000"/>
                  </a:srgbClr>
                </a:solidFill>
                <a:latin typeface="黑体" panose="02010609060101010101" charset="-122"/>
                <a:ea typeface="黑体" panose="02010609060101010101" charset="-122"/>
                <a:cs typeface="黑体" panose="02010609060101010101" charset="-122"/>
              </a:rPr>
              <a:t>）</a:t>
            </a:r>
            <a:r>
              <a:rPr lang="zh-CN" sz="1700" kern="0" spc="1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1700" kern="0" spc="80" dirty="0">
                <a:solidFill>
                  <a:srgbClr val="000000">
                    <a:alpha val="100000"/>
                  </a:srgbClr>
                </a:solidFill>
                <a:latin typeface="黑体" panose="02010609060101010101" charset="-122"/>
                <a:ea typeface="黑体" panose="02010609060101010101" charset="-122"/>
                <a:cs typeface="黑体" panose="02010609060101010101" charset="-122"/>
              </a:rPr>
              <a:t>最低点</a:t>
            </a:r>
            <a:r>
              <a:rPr lang="en-US" sz="1700" kern="0" spc="80" dirty="0">
                <a:solidFill>
                  <a:srgbClr val="000000">
                    <a:alpha val="100000"/>
                  </a:srgbClr>
                </a:solidFill>
                <a:latin typeface="黑体" panose="02010609060101010101" charset="-122"/>
                <a:ea typeface="黑体" panose="02010609060101010101" charset="-122"/>
                <a:cs typeface="黑体" panose="02010609060101010101" charset="-122"/>
              </a:rPr>
              <a:t>870</a:t>
            </a:r>
            <a:r>
              <a:rPr sz="1700" kern="0" spc="70" dirty="0">
                <a:solidFill>
                  <a:srgbClr val="000000">
                    <a:alpha val="100000"/>
                  </a:srgbClr>
                </a:solidFill>
                <a:latin typeface="黑体" panose="02010609060101010101" charset="-122"/>
                <a:ea typeface="黑体" panose="02010609060101010101" charset="-122"/>
                <a:cs typeface="黑体" panose="02010609060101010101" charset="-122"/>
              </a:rPr>
              <a:t>元/公斤</a:t>
            </a:r>
            <a:r>
              <a:rPr sz="1700" kern="0" spc="8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lang="en-US" sz="1700" kern="0" spc="80" dirty="0">
                <a:solidFill>
                  <a:srgbClr val="000000">
                    <a:alpha val="100000"/>
                  </a:srgbClr>
                </a:solidFill>
                <a:latin typeface="黑体" panose="02010609060101010101" charset="-122"/>
                <a:ea typeface="黑体" panose="02010609060101010101" charset="-122"/>
                <a:cs typeface="黑体" panose="02010609060101010101" charset="-122"/>
                <a:sym typeface="+mn-ea"/>
              </a:rPr>
              <a:t>8月21</a:t>
            </a:r>
            <a:r>
              <a:rPr lang="zh-CN" altLang="en-US" sz="1700" kern="0" spc="80" dirty="0">
                <a:solidFill>
                  <a:srgbClr val="000000">
                    <a:alpha val="100000"/>
                  </a:srgbClr>
                </a:solidFill>
                <a:latin typeface="黑体" panose="02010609060101010101" charset="-122"/>
                <a:ea typeface="黑体" panose="02010609060101010101" charset="-122"/>
                <a:cs typeface="黑体" panose="02010609060101010101" charset="-122"/>
                <a:sym typeface="+mn-ea"/>
              </a:rPr>
              <a:t>日</a:t>
            </a:r>
            <a:r>
              <a:rPr lang="en-US" altLang="zh-CN" sz="1700" kern="0" spc="80" dirty="0">
                <a:solidFill>
                  <a:srgbClr val="000000">
                    <a:alpha val="100000"/>
                  </a:srgbClr>
                </a:solidFill>
                <a:latin typeface="黑体" panose="02010609060101010101" charset="-122"/>
                <a:ea typeface="黑体" panose="02010609060101010101" charset="-122"/>
                <a:cs typeface="黑体" panose="02010609060101010101" charset="-122"/>
                <a:sym typeface="+mn-ea"/>
              </a:rPr>
              <a:t>-8月31</a:t>
            </a:r>
            <a:r>
              <a:rPr lang="zh-CN" altLang="en-US" sz="1700" kern="0" spc="80" dirty="0">
                <a:solidFill>
                  <a:srgbClr val="000000">
                    <a:alpha val="100000"/>
                  </a:srgbClr>
                </a:solidFill>
                <a:latin typeface="黑体" panose="02010609060101010101" charset="-122"/>
                <a:ea typeface="黑体" panose="02010609060101010101" charset="-122"/>
                <a:cs typeface="黑体" panose="02010609060101010101" charset="-122"/>
                <a:sym typeface="+mn-ea"/>
              </a:rPr>
              <a:t>日</a:t>
            </a:r>
            <a:r>
              <a:rPr sz="1700" kern="0" spc="-3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1700" kern="0" spc="70" dirty="0">
                <a:solidFill>
                  <a:srgbClr val="000000">
                    <a:alpha val="100000"/>
                  </a:srgbClr>
                </a:solidFill>
                <a:latin typeface="黑体" panose="02010609060101010101" charset="-122"/>
                <a:ea typeface="黑体" panose="02010609060101010101" charset="-122"/>
                <a:cs typeface="黑体" panose="02010609060101010101" charset="-122"/>
              </a:rPr>
              <a:t>。</a:t>
            </a:r>
            <a:endParaRPr sz="1700" dirty="0">
              <a:latin typeface="黑体" panose="02010609060101010101" charset="-122"/>
              <a:ea typeface="黑体" panose="02010609060101010101" charset="-122"/>
              <a:cs typeface="黑体" panose="02010609060101010101" charset="-122"/>
            </a:endParaRPr>
          </a:p>
        </p:txBody>
      </p:sp>
      <p:sp>
        <p:nvSpPr>
          <p:cNvPr id="80" name="textbox 80"/>
          <p:cNvSpPr/>
          <p:nvPr/>
        </p:nvSpPr>
        <p:spPr>
          <a:xfrm>
            <a:off x="342864" y="1129550"/>
            <a:ext cx="5175884" cy="386079"/>
          </a:xfrm>
          <a:prstGeom prst="rect">
            <a:avLst/>
          </a:prstGeom>
          <a:noFill/>
          <a:ln w="0" cap="flat">
            <a:noFill/>
            <a:prstDash val="solid"/>
            <a:miter lim="0"/>
          </a:ln>
        </p:spPr>
        <p:txBody>
          <a:bodyPr vert="horz" wrap="square" lIns="0" tIns="0" rIns="0" bIns="0"/>
          <a:lstStyle/>
          <a:p>
            <a:pPr algn="l" rtl="0" eaLnBrk="0">
              <a:lnSpc>
                <a:spcPct val="72000"/>
              </a:lnSpc>
            </a:pPr>
            <a:endParaRPr sz="100" dirty="0">
              <a:latin typeface="Arial" panose="020B0604020202020204"/>
              <a:ea typeface="Arial" panose="020B0604020202020204"/>
              <a:cs typeface="Arial" panose="020B0604020202020204"/>
            </a:endParaRPr>
          </a:p>
          <a:p>
            <a:pPr marL="12700" algn="l" rtl="0" eaLnBrk="0">
              <a:lnSpc>
                <a:spcPct val="88000"/>
              </a:lnSpc>
            </a:pPr>
            <a:r>
              <a:rPr sz="2700" kern="0" spc="70" dirty="0">
                <a:solidFill>
                  <a:srgbClr val="000000">
                    <a:alpha val="100000"/>
                  </a:srgbClr>
                </a:solidFill>
                <a:latin typeface="黑体" panose="02010609060101010101" charset="-122"/>
                <a:ea typeface="黑体" panose="02010609060101010101" charset="-122"/>
                <a:cs typeface="黑体" panose="02010609060101010101" charset="-122"/>
              </a:rPr>
              <a:t>5.4</a:t>
            </a:r>
            <a:r>
              <a:rPr sz="2700" kern="0" spc="70" dirty="0">
                <a:solidFill>
                  <a:srgbClr val="000000">
                    <a:alpha val="100000"/>
                  </a:srgbClr>
                </a:solidFill>
                <a:latin typeface="黑体" panose="02010609060101010101" charset="-122"/>
                <a:ea typeface="黑体" panose="02010609060101010101" charset="-122"/>
                <a:cs typeface="黑体" panose="02010609060101010101" charset="-122"/>
              </a:rPr>
              <a:t> </a:t>
            </a:r>
            <a:r>
              <a:rPr sz="2700" kern="0" spc="70" dirty="0">
                <a:solidFill>
                  <a:srgbClr val="000000">
                    <a:alpha val="100000"/>
                  </a:srgbClr>
                </a:solidFill>
                <a:latin typeface="黑体" panose="02010609060101010101" charset="-122"/>
                <a:ea typeface="黑体" panose="02010609060101010101" charset="-122"/>
                <a:cs typeface="黑体" panose="02010609060101010101" charset="-122"/>
              </a:rPr>
              <a:t>2026年8月中国钨粉生产情况</a:t>
            </a:r>
            <a:endParaRPr sz="2700" dirty="0">
              <a:latin typeface="黑体" panose="02010609060101010101" charset="-122"/>
              <a:ea typeface="黑体" panose="02010609060101010101" charset="-122"/>
              <a:cs typeface="黑体" panose="02010609060101010101" charset="-122"/>
            </a:endParaRPr>
          </a:p>
        </p:txBody>
      </p:sp>
      <p:sp>
        <p:nvSpPr>
          <p:cNvPr id="48" name="textbox 48"/>
          <p:cNvSpPr/>
          <p:nvPr/>
        </p:nvSpPr>
        <p:spPr>
          <a:xfrm>
            <a:off x="1524" y="0"/>
            <a:ext cx="9599930" cy="873760"/>
          </a:xfrm>
          <a:prstGeom prst="rect">
            <a:avLst/>
          </a:prstGeom>
          <a:solidFill>
            <a:srgbClr val="D4E3EB">
              <a:alpha val="100000"/>
            </a:srgbClr>
          </a:solidFill>
          <a:ln w="0" cap="flat">
            <a:noFill/>
            <a:prstDash val="solid"/>
            <a:miter lim="0"/>
          </a:ln>
        </p:spPr>
        <p:txBody>
          <a:bodyPr vert="horz" wrap="square" lIns="0" tIns="0" rIns="0" bIns="0"/>
          <a:lstStyle/>
          <a:p>
            <a:pPr algn="l" rtl="0" eaLnBrk="0">
              <a:lnSpc>
                <a:spcPct val="120000"/>
              </a:lnSpc>
            </a:pPr>
            <a:endParaRPr sz="1000" dirty="0">
              <a:latin typeface="Arial" panose="020B0604020202020204"/>
              <a:ea typeface="Arial" panose="020B0604020202020204"/>
              <a:cs typeface="Arial" panose="020B0604020202020204"/>
            </a:endParaRPr>
          </a:p>
          <a:p>
            <a:pPr marL="120015" algn="l" rtl="0" eaLnBrk="0">
              <a:lnSpc>
                <a:spcPct val="86000"/>
              </a:lnSpc>
              <a:spcBef>
                <a:spcPts val="0"/>
              </a:spcBef>
            </a:pPr>
            <a:r>
              <a:rPr sz="3500" kern="0" spc="-20" dirty="0">
                <a:solidFill>
                  <a:srgbClr val="2E5263">
                    <a:alpha val="100000"/>
                  </a:srgbClr>
                </a:solidFill>
                <a:latin typeface="黑体" panose="02010609060101010101" charset="-122"/>
                <a:ea typeface="黑体" panose="02010609060101010101" charset="-122"/>
                <a:cs typeface="黑体" panose="02010609060101010101" charset="-122"/>
              </a:rPr>
              <a:t>五、主要钨产品生产</a:t>
            </a:r>
            <a:r>
              <a:rPr sz="3500" kern="0" spc="-30" dirty="0">
                <a:solidFill>
                  <a:srgbClr val="2E5263">
                    <a:alpha val="100000"/>
                  </a:srgbClr>
                </a:solidFill>
                <a:latin typeface="黑体" panose="02010609060101010101" charset="-122"/>
                <a:ea typeface="黑体" panose="02010609060101010101" charset="-122"/>
                <a:cs typeface="黑体" panose="02010609060101010101" charset="-122"/>
              </a:rPr>
              <a:t>情况</a:t>
            </a:r>
            <a:endParaRPr sz="3500" dirty="0">
              <a:latin typeface="黑体" panose="02010609060101010101" charset="-122"/>
              <a:ea typeface="黑体" panose="02010609060101010101" charset="-122"/>
              <a:cs typeface="黑体" panose="02010609060101010101" charset="-122"/>
            </a:endParaRPr>
          </a:p>
        </p:txBody>
      </p:sp>
      <p:pic>
        <p:nvPicPr>
          <p:cNvPr id="2" name="图片 1"/>
          <p:cNvPicPr>
            <a:picLocks noChangeAspect="1"/>
          </p:cNvPicPr>
          <p:nvPr/>
        </p:nvPicPr>
        <p:blipFill>
          <a:blip r:embed="rId1"/>
          <a:stretch>
            <a:fillRect/>
          </a:stretch>
        </p:blipFill>
        <p:spPr>
          <a:xfrm>
            <a:off x="342900" y="1771650"/>
            <a:ext cx="8933815" cy="3743325"/>
          </a:xfrm>
          <a:prstGeom prst="rect">
            <a:avLst/>
          </a:prstGeom>
        </p:spPr>
      </p:pic>
      <p:pic>
        <p:nvPicPr>
          <p:cNvPr id="3" name="图片 2"/>
          <p:cNvPicPr>
            <a:picLocks noChangeAspect="1"/>
          </p:cNvPicPr>
          <p:nvPr/>
        </p:nvPicPr>
        <p:blipFill>
          <a:blip r:embed="rId2"/>
          <a:stretch>
            <a:fillRect/>
          </a:stretch>
        </p:blipFill>
        <p:spPr>
          <a:xfrm>
            <a:off x="342900" y="5854700"/>
            <a:ext cx="4324350" cy="3009900"/>
          </a:xfrm>
          <a:prstGeom prst="rect">
            <a:avLst/>
          </a:prstGeom>
        </p:spPr>
      </p:pic>
      <p:pic>
        <p:nvPicPr>
          <p:cNvPr id="4" name="图片 3"/>
          <p:cNvPicPr>
            <a:picLocks noChangeAspect="1"/>
          </p:cNvPicPr>
          <p:nvPr/>
        </p:nvPicPr>
        <p:blipFill>
          <a:blip r:embed="rId3"/>
          <a:stretch>
            <a:fillRect/>
          </a:stretch>
        </p:blipFill>
        <p:spPr>
          <a:xfrm>
            <a:off x="4890135" y="5842000"/>
            <a:ext cx="4385945" cy="299593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satMod val="110000"/>
                <a:lumMod val="105000"/>
                <a:tint val="67000"/>
              </a:schemeClr>
            </a:gs>
            <a:gs pos="50000">
              <a:schemeClr val="phClr">
                <a:lumMod val="105000"/>
                <a:satMod val="103000"/>
                <a:tint val="73000"/>
              </a:schemeClr>
            </a:gs>
            <a:gs pos="100000">
              <a:schemeClr val="phClr">
                <a:satMod val="105000"/>
                <a:lumMod val="109000"/>
                <a:tint val="81000"/>
              </a:schemeClr>
            </a:gs>
          </a:gsLst>
          <a:lin ang="5400000" scaled="0"/>
        </a:gradFill>
        <a:gradFill rotWithShape="1">
          <a:gsLst>
            <a:gs pos="0">
              <a:schemeClr val="phClr">
                <a:satMod val="103000"/>
                <a:lumMod val="102000"/>
                <a:shade val="94000"/>
              </a:schemeClr>
            </a:gs>
            <a:gs pos="50000">
              <a:schemeClr val="phClr">
                <a:lumMod val="110000"/>
                <a:satMod val="100000"/>
                <a:tint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0</TotalTime>
  <Words>4536</Words>
  <Application>WPS 演示</Application>
  <PresentationFormat/>
  <Paragraphs>172</Paragraphs>
  <Slides>16</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16</vt:i4>
      </vt:variant>
    </vt:vector>
  </HeadingPairs>
  <TitlesOfParts>
    <vt:vector size="26" baseType="lpstr">
      <vt:lpstr>Arial</vt:lpstr>
      <vt:lpstr>宋体</vt:lpstr>
      <vt:lpstr>Wingdings</vt:lpstr>
      <vt:lpstr>Arial</vt:lpstr>
      <vt:lpstr>黑体</vt:lpstr>
      <vt:lpstr>微软雅黑</vt:lpstr>
      <vt:lpstr>Arial Unicode MS</vt:lpstr>
      <vt:lpstr>Calibri</vt:lpstr>
      <vt:lpstr>MS PGothic</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王振宇</cp:lastModifiedBy>
  <cp:revision>39</cp:revision>
  <dcterms:created xsi:type="dcterms:W3CDTF">2026-06-01T00:17:00Z</dcterms:created>
  <dcterms:modified xsi:type="dcterms:W3CDTF">2026-08-31T05:42:42Z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O">
    <vt:lpwstr>wqlLaW5nc29mdCBQREYgdG8gV1BTIDEyMA</vt:lpwstr>
  </property>
  <property fmtid="{D5CDD505-2E9C-101B-9397-08002B2CF9AE}" pid="3" name="Created">
    <vt:filetime>2026-06-05T08:13:51Z</vt:filetime>
  </property>
  <property fmtid="{D5CDD505-2E9C-101B-9397-08002B2CF9AE}" pid="4" name="ICV">
    <vt:lpwstr>1F54EA581A85406E8CE02ED166C1524A_13</vt:lpwstr>
  </property>
  <property fmtid="{D5CDD505-2E9C-101B-9397-08002B2CF9AE}" pid="5" name="KSOProductBuildVer">
    <vt:lpwstr>2052-12.1.0.28043</vt:lpwstr>
  </property>
</Properties>
</file>