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9" r:id="rId4"/>
  </p:sldMasterIdLst>
  <p:notesMasterIdLst>
    <p:notesMasterId r:id="rId6"/>
  </p:notesMasterIdLst>
  <p:sldIdLst>
    <p:sldId id="277" r:id="rId5"/>
    <p:sldId id="293" r:id="rId7"/>
    <p:sldId id="295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306" r:id="rId18"/>
    <p:sldId id="291" r:id="rId19"/>
  </p:sldIdLst>
  <p:sldSz cx="9601200" cy="12801600" type="A3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微软雅黑" panose="020B050302020402020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微软雅黑" panose="020B050302020402020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微软雅黑" panose="020B050302020402020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微软雅黑" panose="020B050302020402020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微软雅黑" panose="020B050302020402020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微软雅黑" panose="020B050302020402020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微软雅黑" panose="020B050302020402020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微软雅黑" panose="020B050302020402020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微软雅黑" panose="020B0503020204020204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幸全" initials="幸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12B75D"/>
    <a:srgbClr val="12B55C"/>
    <a:srgbClr val="662995"/>
    <a:srgbClr val="6D2C9F"/>
    <a:srgbClr val="F8A6AE"/>
    <a:srgbClr val="EB515E"/>
    <a:srgbClr val="C7303D"/>
    <a:srgbClr val="CD313C"/>
    <a:srgbClr val="F6A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FEE85FC-D8BA-430F-960B-850994E0F674}" styleName="{5d05cfbe-12ce-4e85-a5b9-2697565cfbd6}">
    <a:wholeTbl>
      <a:tcTxStyle>
        <a:fontRef idx="none">
          <a:prstClr val="black"/>
        </a:fontRef>
      </a:tcTxStyle>
      <a:tcStyle>
        <a:tcBdr>
          <a:top>
            <a:ln w="12700" cmpd="sng">
              <a:solidFill>
                <a:srgbClr val="585858"/>
              </a:solidFill>
            </a:ln>
          </a:top>
          <a:bottom>
            <a:ln w="12700" cmpd="sng">
              <a:solidFill>
                <a:srgbClr val="585858"/>
              </a:solidFill>
            </a:ln>
          </a:bottom>
        </a:tcBdr>
        <a:fill>
          <a:solidFill>
            <a:srgbClr val="FFFFFF"/>
          </a:solidFill>
        </a:fill>
      </a:tcStyle>
    </a:wholeTbl>
    <a:band1H>
      <a:tcTxStyle>
        <a:fontRef idx="none">
          <a:prstClr val="black"/>
        </a:fontRef>
      </a:tcTxStyle>
      <a:tcStyle>
        <a:tcBdr/>
        <a:fill>
          <a:solidFill>
            <a:srgbClr val="EBEBEB"/>
          </a:solidFill>
        </a:fill>
      </a:tcStyle>
    </a:band1H>
    <a:firstRow>
      <a:tcTxStyle>
        <a:fontRef idx="none">
          <a:prstClr val="black"/>
        </a:fontRef>
      </a:tcTxStyle>
      <a:tcStyle>
        <a:tcBdr>
          <a:top>
            <a:ln w="12700" cmpd="sng">
              <a:solidFill>
                <a:srgbClr val="585858"/>
              </a:solidFill>
            </a:ln>
          </a:top>
          <a:bottom>
            <a:ln w="12700" cmpd="sng">
              <a:solidFill>
                <a:srgbClr val="585858"/>
              </a:solidFill>
            </a:ln>
          </a:bottom>
        </a:tcBdr>
        <a:fill>
          <a:solidFill>
            <a:srgbClr val="FFFFFF"/>
          </a:solidFill>
        </a:fill>
      </a:tcStyle>
    </a:firstRow>
  </a:tblStyle>
  <a:tblStyle styleId="{37CC9472-0717-482C-9B52-EF894644AA76}" styleName="{a47dd2c4-a8a9-4cb3-920c-c5ea52cb1fa5}">
    <a:wholeTbl>
      <a:tcTxStyle>
        <a:fontRef idx="none">
          <a:prstClr val="black"/>
        </a:fontRef>
      </a:tcTxStyle>
      <a:tcStyle>
        <a:tcBdr>
          <a:top>
            <a:ln w="6350" cmpd="sng">
              <a:solidFill>
                <a:srgbClr val="798775"/>
              </a:solidFill>
            </a:ln>
          </a:top>
          <a:bottom>
            <a:ln w="6350" cmpd="sng">
              <a:solidFill>
                <a:srgbClr val="798775"/>
              </a:solidFill>
            </a:ln>
          </a:bottom>
        </a:tcBdr>
        <a:fill>
          <a:solidFill>
            <a:srgbClr val="FFFFFF"/>
          </a:solidFill>
        </a:fill>
      </a:tcStyle>
    </a:wholeTbl>
    <a:band1H>
      <a:tcTxStyle>
        <a:fontRef idx="none">
          <a:prstClr val="black"/>
        </a:fontRef>
      </a:tcTxStyle>
      <a:tcStyle>
        <a:tcBdr/>
        <a:fill>
          <a:solidFill>
            <a:srgbClr val="E4E7E3"/>
          </a:solidFill>
        </a:fill>
      </a:tcStyle>
    </a:band1H>
    <a:lastRow>
      <a:tcTxStyle>
        <a:fontRef idx="none">
          <a:prstClr val="black"/>
        </a:fontRef>
      </a:tcTxStyle>
      <a:tcStyle>
        <a:tcBdr>
          <a:bottom>
            <a:ln w="6350" cmpd="sng">
              <a:solidFill>
                <a:srgbClr val="798775"/>
              </a:solidFill>
            </a:ln>
          </a:bottom>
        </a:tcBdr>
        <a:fill>
          <a:solidFill>
            <a:srgbClr val="E4E7E3"/>
          </a:solidFill>
        </a:fill>
      </a:tcStyle>
    </a:lastRow>
    <a:firstRow>
      <a:tcTxStyle>
        <a:fontRef idx="none">
          <a:prstClr val="black"/>
        </a:fontRef>
      </a:tcTxStyle>
      <a:tcStyle>
        <a:tcBdr>
          <a:top>
            <a:ln w="6350" cmpd="sng">
              <a:solidFill>
                <a:srgbClr val="798775"/>
              </a:solidFill>
            </a:ln>
          </a:top>
          <a:bottom>
            <a:ln w="6350" cmpd="sng">
              <a:solidFill>
                <a:srgbClr val="798775"/>
              </a:solidFill>
            </a:ln>
          </a:bottom>
        </a:tcBdr>
        <a:fill>
          <a:solidFill>
            <a:srgbClr val="FFFFFF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17"/>
        <p:guide pos="31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tags" Target="tags/tag116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2A48B96-639E-45A3-A0BA-2464DFDB1FA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2253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53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A6837353-30EB-4A48-80EB-173D804AEFB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3277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NULL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tags" Target="../tags/tag6.xml"/><Relationship Id="rId4" Type="http://schemas.openxmlformats.org/officeDocument/2006/relationships/image" Target="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image" Target="../media/image5.png"/><Relationship Id="rId5" Type="http://schemas.openxmlformats.org/officeDocument/2006/relationships/tags" Target="../tags/tag11.xml"/><Relationship Id="rId4" Type="http://schemas.openxmlformats.org/officeDocument/2006/relationships/image" Target="NULL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0.xml"/><Relationship Id="rId10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image" Target="../media/image3.png"/><Relationship Id="rId5" Type="http://schemas.openxmlformats.org/officeDocument/2006/relationships/tags" Target="../tags/tag17.xml"/><Relationship Id="rId4" Type="http://schemas.openxmlformats.org/officeDocument/2006/relationships/image" Target="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image" Target="../media/image3.png"/><Relationship Id="rId5" Type="http://schemas.openxmlformats.org/officeDocument/2006/relationships/tags" Target="../tags/tag22.xml"/><Relationship Id="rId4" Type="http://schemas.openxmlformats.org/officeDocument/2006/relationships/image" Target="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image" Target="../media/image3.png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image" Target="NULL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26.xml"/><Relationship Id="rId10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image" Target="../media/image3.png"/><Relationship Id="rId5" Type="http://schemas.openxmlformats.org/officeDocument/2006/relationships/tags" Target="../tags/tag36.xml"/><Relationship Id="rId4" Type="http://schemas.openxmlformats.org/officeDocument/2006/relationships/image" Target="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image" Target="../media/image3.png"/><Relationship Id="rId5" Type="http://schemas.openxmlformats.org/officeDocument/2006/relationships/tags" Target="../tags/tag41.xml"/><Relationship Id="rId4" Type="http://schemas.openxmlformats.org/officeDocument/2006/relationships/image" Target="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49.xml"/><Relationship Id="rId8" Type="http://schemas.openxmlformats.org/officeDocument/2006/relationships/tags" Target="../tags/tag48.xml"/><Relationship Id="rId7" Type="http://schemas.openxmlformats.org/officeDocument/2006/relationships/tags" Target="../tags/tag47.xml"/><Relationship Id="rId6" Type="http://schemas.openxmlformats.org/officeDocument/2006/relationships/image" Target="../media/image3.png"/><Relationship Id="rId5" Type="http://schemas.openxmlformats.org/officeDocument/2006/relationships/tags" Target="../tags/tag46.xml"/><Relationship Id="rId4" Type="http://schemas.openxmlformats.org/officeDocument/2006/relationships/image" Target="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image" Target="NULL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image" Target="../media/image3.png"/><Relationship Id="rId5" Type="http://schemas.openxmlformats.org/officeDocument/2006/relationships/tags" Target="../tags/tag57.xml"/><Relationship Id="rId4" Type="http://schemas.openxmlformats.org/officeDocument/2006/relationships/image" Target="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image" Target="../media/image3.png"/><Relationship Id="rId6" Type="http://schemas.openxmlformats.org/officeDocument/2006/relationships/tags" Target="../tags/tag63.xml"/><Relationship Id="rId5" Type="http://schemas.openxmlformats.org/officeDocument/2006/relationships/image" Target="NULL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0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image" Target="NULL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76.xml"/><Relationship Id="rId8" Type="http://schemas.openxmlformats.org/officeDocument/2006/relationships/tags" Target="../tags/tag75.xml"/><Relationship Id="rId7" Type="http://schemas.openxmlformats.org/officeDocument/2006/relationships/image" Target="../media/image3.png"/><Relationship Id="rId6" Type="http://schemas.openxmlformats.org/officeDocument/2006/relationships/tags" Target="../tags/tag74.xml"/><Relationship Id="rId5" Type="http://schemas.openxmlformats.org/officeDocument/2006/relationships/image" Target="NULL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0" Type="http://schemas.openxmlformats.org/officeDocument/2006/relationships/tags" Target="../tags/tag77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image" Target="../media/image3.png"/><Relationship Id="rId6" Type="http://schemas.openxmlformats.org/officeDocument/2006/relationships/tags" Target="../tags/tag80.xml"/><Relationship Id="rId5" Type="http://schemas.openxmlformats.org/officeDocument/2006/relationships/image" Target="NULL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0" Type="http://schemas.openxmlformats.org/officeDocument/2006/relationships/tags" Target="../tags/tag83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tags" Target="../tags/tag87.xml"/><Relationship Id="rId7" Type="http://schemas.openxmlformats.org/officeDocument/2006/relationships/image" Target="../media/image3.png"/><Relationship Id="rId6" Type="http://schemas.openxmlformats.org/officeDocument/2006/relationships/tags" Target="../tags/tag86.xml"/><Relationship Id="rId5" Type="http://schemas.openxmlformats.org/officeDocument/2006/relationships/image" Target="NULL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0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image" Target="../media/image8.png"/><Relationship Id="rId6" Type="http://schemas.openxmlformats.org/officeDocument/2006/relationships/tags" Target="../tags/tag92.xml"/><Relationship Id="rId5" Type="http://schemas.openxmlformats.org/officeDocument/2006/relationships/image" Target="NULL" TargetMode="External"/><Relationship Id="rId4" Type="http://schemas.openxmlformats.org/officeDocument/2006/relationships/image" Target="../media/image7.png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0" Type="http://schemas.openxmlformats.org/officeDocument/2006/relationships/tags" Target="../tags/tag95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00150" y="2095078"/>
            <a:ext cx="7200900" cy="4456854"/>
          </a:xfrm>
        </p:spPr>
        <p:txBody>
          <a:bodyPr anchor="b"/>
          <a:lstStyle>
            <a:lvl1pPr algn="ctr">
              <a:defRPr sz="63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00150" y="6723805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pPr fontAlgn="auto"/>
            <a:r>
              <a:rPr lang="zh-CN" altLang="en-US" sz="252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z="126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z="126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z="462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z="294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2520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z="126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z="126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5"/>
          </a:xfrm>
        </p:spPr>
        <p:txBody>
          <a:bodyPr vert="eaVert"/>
          <a:lstStyle/>
          <a:p>
            <a:pPr fontAlgn="auto"/>
            <a:r>
              <a:rPr lang="zh-CN" altLang="en-US" sz="462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5"/>
          </a:xfrm>
        </p:spPr>
        <p:txBody>
          <a:bodyPr vert="eaVert"/>
          <a:lstStyle/>
          <a:p>
            <a:pPr lvl="0" fontAlgn="auto"/>
            <a:r>
              <a:rPr lang="zh-CN" altLang="en-US" sz="294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2520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z="126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z="126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图片 4" descr="C:/Users/Administrator/Desktop/海关进出口/进出口/分析报告/file:/C:/Users/1V994W2/PycharmProjects/PPT_Background_Generation/pic_temp/pic_sup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3700463"/>
            <a:ext cx="9601200" cy="5400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 idx="13" hasCustomPrompt="1"/>
          </p:nvPr>
        </p:nvSpPr>
        <p:spPr>
          <a:xfrm>
            <a:off x="2300288" y="5735218"/>
            <a:ext cx="5000625" cy="1101638"/>
          </a:xfrm>
        </p:spPr>
        <p:txBody>
          <a:bodyPr vert="horz" wrap="square" lIns="0" tIns="0" rIns="0" bIns="0" rtlCol="0" anchor="b" anchorCtr="0">
            <a:normAutofit/>
          </a:bodyPr>
          <a:lstStyle>
            <a:lvl1pPr algn="ctr">
              <a:defRPr lang="zh-CN" altLang="en-US" sz="7560" b="0" spc="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marL="0" lvl="0" algn="dist" fontAlgn="auto"/>
            <a:r>
              <a:rPr lang="zh-CN" altLang="en-US" sz="7560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</p:nvPr>
        </p:nvSpPr>
        <p:spPr>
          <a:xfrm>
            <a:off x="2300288" y="6996875"/>
            <a:ext cx="5000625" cy="284536"/>
          </a:xfrm>
        </p:spPr>
        <p:txBody>
          <a:bodyPr vert="horz" wrap="square" lIns="0" tIns="0" rIns="0" bIns="0" rtlCol="0" anchor="t" anchorCtr="0">
            <a:normAutofit/>
          </a:bodyPr>
          <a:lstStyle>
            <a:lvl1pPr algn="ctr">
              <a:defRPr lang="zh-CN" altLang="en-US" sz="210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lvl="0" indent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92150" y="8701088"/>
            <a:ext cx="21272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z="126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241675" y="8701088"/>
            <a:ext cx="31178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780213" y="8701088"/>
            <a:ext cx="21272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fld id="{49AE70B2-8BF9-45C0-BB95-33D1B9D3A854}" type="slidenum">
              <a:rPr lang="zh-CN" altLang="en-US" sz="126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组合 8"/>
          <p:cNvGrpSpPr/>
          <p:nvPr userDrawn="1"/>
        </p:nvGrpSpPr>
        <p:grpSpPr>
          <a:xfrm>
            <a:off x="0" y="3700463"/>
            <a:ext cx="9601200" cy="612775"/>
            <a:chOff x="0" y="0"/>
            <a:chExt cx="12192000" cy="777851"/>
          </a:xfrm>
        </p:grpSpPr>
        <p:pic>
          <p:nvPicPr>
            <p:cNvPr id="5124" name="图片 7" descr="C:/Users/Administrator/Desktop/海关进出口/进出口/分析报告/file:/C:/Users/1V994W2/PycharmProjects/PPT_Background_Generation/pic_temp/0_pic_quater_left_up.png"/>
            <p:cNvPicPr/>
            <p:nvPr userDrawn="1">
              <p:custDataLst>
                <p:tags r:id="rId2"/>
              </p:custDataLst>
            </p:nvPr>
          </p:nvPicPr>
          <p:blipFill>
            <a:blip r:embed="rId3" r:link="rId4"/>
            <a:stretch>
              <a:fillRect/>
            </a:stretch>
          </p:blipFill>
          <p:spPr>
            <a:xfrm>
              <a:off x="0" y="0"/>
              <a:ext cx="720090" cy="52533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5" name="图片 6" descr="C:/Users/Administrator/Desktop/海关进出口/进出口/分析报告/file:/C:/Users/1V994W2/PycharmProjects/PPT_Background_Generation/pic_temp/1_pic_quater_right_up.png"/>
            <p:cNvPicPr/>
            <p:nvPr userDrawn="1">
              <p:custDataLst>
                <p:tags r:id="rId5"/>
              </p:custDataLst>
            </p:nvPr>
          </p:nvPicPr>
          <p:blipFill>
            <a:blip r:embed="rId6" r:link="rId4"/>
            <a:stretch>
              <a:fillRect/>
            </a:stretch>
          </p:blipFill>
          <p:spPr>
            <a:xfrm>
              <a:off x="11471910" y="0"/>
              <a:ext cx="720090" cy="77785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532" y="4049509"/>
            <a:ext cx="8546137" cy="348047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52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z="2520"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7532" y="4450563"/>
            <a:ext cx="8546137" cy="4243764"/>
          </a:xfrm>
        </p:spPr>
        <p:txBody>
          <a:bodyPr vert="horz" wrap="square" lIns="90170" tIns="46990" rIns="90170" bIns="46990" rtlCol="0">
            <a:normAutofit/>
          </a:bodyPr>
          <a:lstStyle>
            <a:lvl1pPr marL="240030" marR="0" lvl="0" indent="-2400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720090" marR="0" lvl="1" indent="-2400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8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200150" marR="0" lvl="2" indent="-2400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80210" marR="0" lvl="3" indent="-2400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160270" marR="0" lvl="4" indent="-2400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z="1680"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z="1680"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z="1680"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z="1680"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z="1680"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92150" y="8701088"/>
            <a:ext cx="21272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z="126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241675" y="8701088"/>
            <a:ext cx="31178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780213" y="8701088"/>
            <a:ext cx="21272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fld id="{49AE70B2-8BF9-45C0-BB95-33D1B9D3A854}" type="slidenum">
              <a:rPr lang="zh-CN" altLang="en-US" sz="126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图片 8" descr="C:/Users/Administrator/Desktop/海关进出口/进出口/分析报告/file:/C:/Users/1V994W2/PycharmProjects/PPT_Background_Generation/pic_temp/pic_half_left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4800600"/>
            <a:ext cx="2555875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图片 7" descr="C:/Users/Administrator/Desktop/海关进出口/进出口/分析报告/file:/C:/Users/1V994W2/PycharmProjects/PPT_Background_Generation/pic_temp/pic_half_right.png"/>
          <p:cNvPicPr/>
          <p:nvPr userDrawn="1">
            <p:custDataLst>
              <p:tags r:id="rId5"/>
            </p:custDataLst>
          </p:nvPr>
        </p:nvPicPr>
        <p:blipFill>
          <a:blip r:embed="rId6" r:link="rId4"/>
          <a:stretch>
            <a:fillRect/>
          </a:stretch>
        </p:blipFill>
        <p:spPr>
          <a:xfrm>
            <a:off x="7045325" y="4800600"/>
            <a:ext cx="2555875" cy="320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 userDrawn="1">
            <p:custDataLst>
              <p:tags r:id="rId7"/>
            </p:custDataLst>
          </p:nvPr>
        </p:nvSpPr>
        <p:spPr>
          <a:xfrm>
            <a:off x="230188" y="3940175"/>
            <a:ext cx="9140825" cy="4921250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/>
            <a:endParaRPr lang="zh-CN" altLang="en-US" sz="1420" strike="noStrike" noProof="1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</p:nvPr>
        </p:nvSpPr>
        <p:spPr>
          <a:xfrm>
            <a:off x="2608326" y="7048882"/>
            <a:ext cx="4384548" cy="578572"/>
          </a:xfrm>
        </p:spPr>
        <p:txBody>
          <a:bodyPr vert="horz" wrap="square" lIns="0" tIns="0" rIns="0" bIns="0" rtlCol="0" anchor="t" anchorCtr="0">
            <a:normAutofit/>
          </a:bodyPr>
          <a:lstStyle>
            <a:lvl1pPr algn="ctr">
              <a:defRPr kumimoji="0" lang="zh-CN" altLang="en-US" b="0" i="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</a:pPr>
            <a:r>
              <a:rPr lang="zh-CN" altLang="en-US" sz="1680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</p:nvPr>
        </p:nvSpPr>
        <p:spPr>
          <a:xfrm>
            <a:off x="2608326" y="6230779"/>
            <a:ext cx="4384548" cy="658082"/>
          </a:xfrm>
        </p:spPr>
        <p:txBody>
          <a:bodyPr vert="horz" wrap="square" lIns="0" tIns="0" rIns="0" bIns="0" rtlCol="0" anchor="b" anchorCtr="0">
            <a:normAutofit/>
          </a:bodyPr>
          <a:lstStyle>
            <a:lvl1pPr algn="dist">
              <a:defRPr kumimoji="0" lang="zh-CN" altLang="en-US" sz="4200" b="0" i="0" spc="4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marL="0" marR="0" lvl="0" indent="0" algn="dist" fontAlgn="auto">
              <a:spcAft>
                <a:spcPts val="0"/>
              </a:spcAft>
              <a:buClrTx/>
              <a:buSzTx/>
              <a:buFontTx/>
            </a:pPr>
            <a:r>
              <a:rPr lang="zh-CN" altLang="en-US" strike="noStrike" noProof="1"/>
              <a:t>编辑标题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92150" y="8701088"/>
            <a:ext cx="21272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z="126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241675" y="8701088"/>
            <a:ext cx="31178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780213" y="8701088"/>
            <a:ext cx="21272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fld id="{49AE70B2-8BF9-45C0-BB95-33D1B9D3A854}" type="slidenum">
              <a:rPr lang="zh-CN" altLang="en-US" sz="126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0" y="3700463"/>
            <a:ext cx="9601200" cy="612775"/>
            <a:chOff x="0" y="0"/>
            <a:chExt cx="12192000" cy="777851"/>
          </a:xfrm>
        </p:grpSpPr>
        <p:pic>
          <p:nvPicPr>
            <p:cNvPr id="7172" name="图片 8" descr="C:/Users/Administrator/Desktop/海关进出口/进出口/分析报告/file:/C:/Users/1V994W2/PycharmProjects/PPT_Background_Generation/pic_temp/0_pic_quater_left_up.png"/>
            <p:cNvPicPr/>
            <p:nvPr userDrawn="1">
              <p:custDataLst>
                <p:tags r:id="rId2"/>
              </p:custDataLst>
            </p:nvPr>
          </p:nvPicPr>
          <p:blipFill>
            <a:blip r:embed="rId3" r:link="rId4"/>
            <a:stretch>
              <a:fillRect/>
            </a:stretch>
          </p:blipFill>
          <p:spPr>
            <a:xfrm>
              <a:off x="0" y="0"/>
              <a:ext cx="720090" cy="52533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3" name="图片 7" descr="C:/Users/Administrator/Desktop/海关进出口/进出口/分析报告/file:/C:/Users/1V994W2/PycharmProjects/PPT_Background_Generation/pic_temp/1_pic_quater_right_up.png"/>
            <p:cNvPicPr/>
            <p:nvPr userDrawn="1">
              <p:custDataLst>
                <p:tags r:id="rId5"/>
              </p:custDataLst>
            </p:nvPr>
          </p:nvPicPr>
          <p:blipFill>
            <a:blip r:embed="rId6" r:link="rId4"/>
            <a:stretch>
              <a:fillRect/>
            </a:stretch>
          </p:blipFill>
          <p:spPr>
            <a:xfrm>
              <a:off x="11471910" y="0"/>
              <a:ext cx="720090" cy="77785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532" y="4049509"/>
            <a:ext cx="8546137" cy="348047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52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z="2520"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27570" y="4450563"/>
            <a:ext cx="4160553" cy="4243764"/>
          </a:xfrm>
        </p:spPr>
        <p:txBody>
          <a:bodyPr vert="horz" wrap="square" lIns="90170" tIns="46990" rIns="90170" bIns="46990" rtlCol="0">
            <a:normAutofit/>
          </a:bodyPr>
          <a:lstStyle>
            <a:lvl1pPr marL="240030" marR="0" lvl="0" indent="-2400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720090" marR="0" lvl="1" indent="-2400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8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200150" marR="0" lvl="2" indent="-2400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80210" marR="0" lvl="3" indent="-2400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160270" marR="0" lvl="4" indent="-2400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z="1680"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z="1680"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z="1680"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z="1680"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z="1680"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13116" y="4450563"/>
            <a:ext cx="4160553" cy="4243764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8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8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8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8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8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z="1680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z="1680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z="1680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68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68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92150" y="8701088"/>
            <a:ext cx="21272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z="126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241675" y="8701088"/>
            <a:ext cx="31178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780213" y="8701088"/>
            <a:ext cx="21272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fld id="{49AE70B2-8BF9-45C0-BB95-33D1B9D3A854}" type="slidenum">
              <a:rPr lang="zh-CN" altLang="en-US" sz="126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11"/>
          <p:cNvGrpSpPr/>
          <p:nvPr userDrawn="1"/>
        </p:nvGrpSpPr>
        <p:grpSpPr>
          <a:xfrm>
            <a:off x="0" y="3700463"/>
            <a:ext cx="9601200" cy="612775"/>
            <a:chOff x="0" y="0"/>
            <a:chExt cx="12192000" cy="777851"/>
          </a:xfrm>
        </p:grpSpPr>
        <p:pic>
          <p:nvPicPr>
            <p:cNvPr id="8196" name="图片 10" descr="C:/Users/Administrator/Desktop/海关进出口/进出口/分析报告/file:/C:/Users/1V994W2/PycharmProjects/PPT_Background_Generation/pic_temp/0_pic_quater_left_up.png"/>
            <p:cNvPicPr/>
            <p:nvPr userDrawn="1">
              <p:custDataLst>
                <p:tags r:id="rId2"/>
              </p:custDataLst>
            </p:nvPr>
          </p:nvPicPr>
          <p:blipFill>
            <a:blip r:embed="rId3" r:link="rId4"/>
            <a:stretch>
              <a:fillRect/>
            </a:stretch>
          </p:blipFill>
          <p:spPr>
            <a:xfrm>
              <a:off x="0" y="0"/>
              <a:ext cx="720090" cy="52533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197" name="图片 9" descr="C:/Users/Administrator/Desktop/海关进出口/进出口/分析报告/file:/C:/Users/1V994W2/PycharmProjects/PPT_Background_Generation/pic_temp/1_pic_quater_right_up.png"/>
            <p:cNvPicPr/>
            <p:nvPr userDrawn="1">
              <p:custDataLst>
                <p:tags r:id="rId5"/>
              </p:custDataLst>
            </p:nvPr>
          </p:nvPicPr>
          <p:blipFill>
            <a:blip r:embed="rId6" r:link="rId4"/>
            <a:stretch>
              <a:fillRect/>
            </a:stretch>
          </p:blipFill>
          <p:spPr>
            <a:xfrm>
              <a:off x="11471910" y="0"/>
              <a:ext cx="720090" cy="77785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532" y="4049509"/>
            <a:ext cx="8546137" cy="348047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52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z="2520"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27570" y="4450563"/>
            <a:ext cx="4160553" cy="300040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1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7566" y="4808101"/>
            <a:ext cx="4160520" cy="3886117"/>
          </a:xfrm>
        </p:spPr>
        <p:txBody>
          <a:bodyPr vert="horz" wrap="square" lIns="90170" tIns="46990" rIns="90170" bIns="46990" rtlCol="0">
            <a:normAutofit/>
          </a:bodyPr>
          <a:lstStyle>
            <a:lvl1pPr marL="240030" marR="0" lvl="0" indent="-2400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720090" marR="0" lvl="1" indent="-2400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8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200150" marR="0" lvl="2" indent="-2400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80210" marR="0" lvl="3" indent="-2400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160270" marR="0" lvl="4" indent="-2400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z="1680"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z="1680"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z="1680"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z="1680"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z="1680"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910653" y="4450563"/>
            <a:ext cx="4160553" cy="300040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1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910653" y="4808101"/>
            <a:ext cx="4160553" cy="3886117"/>
          </a:xfrm>
        </p:spPr>
        <p:txBody>
          <a:bodyPr vert="horz" wrap="square" lIns="90170" tIns="46990" rIns="90170" bIns="46990" rtlCol="0">
            <a:normAutofit/>
          </a:bodyPr>
          <a:lstStyle>
            <a:lvl1pPr marL="240030" marR="0" lvl="0" indent="-2400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720090" marR="0" lvl="1" indent="-2400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8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200150" marR="0" lvl="2" indent="-2400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80210" marR="0" lvl="3" indent="-2400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160270" marR="0" lvl="4" indent="-2400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z="1680"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z="1680"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z="1680"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z="1680"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z="1680"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92150" y="8701088"/>
            <a:ext cx="21272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z="126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241675" y="8701088"/>
            <a:ext cx="31178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780213" y="8701088"/>
            <a:ext cx="21272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fld id="{49AE70B2-8BF9-45C0-BB95-33D1B9D3A854}" type="slidenum">
              <a:rPr lang="zh-CN" altLang="en-US" sz="126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图片 7" descr="C:/Users/Administrator/Desktop/海关进出口/进出口/分析报告/file:/C:/Users/1V994W2/Documents/Tencent%20Files/574576071/FileRecv/拼装素材/六十/10/subject_holdleft_166,111,80_0_staid_full_0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5905500" y="5319713"/>
            <a:ext cx="3455988" cy="2162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任意多边形 6"/>
          <p:cNvSpPr/>
          <p:nvPr userDrawn="1">
            <p:custDataLst>
              <p:tags r:id="rId5"/>
            </p:custDataLst>
          </p:nvPr>
        </p:nvSpPr>
        <p:spPr>
          <a:xfrm flipH="1">
            <a:off x="0" y="3700463"/>
            <a:ext cx="5759450" cy="5400675"/>
          </a:xfrm>
          <a:custGeom>
            <a:avLst/>
            <a:gdLst>
              <a:gd name="connsiteX0" fmla="*/ 1714500 w 7314000"/>
              <a:gd name="connsiteY0" fmla="*/ 0 h 6858000"/>
              <a:gd name="connsiteX1" fmla="*/ 7314000 w 7314000"/>
              <a:gd name="connsiteY1" fmla="*/ 0 h 6858000"/>
              <a:gd name="connsiteX2" fmla="*/ 7314000 w 7314000"/>
              <a:gd name="connsiteY2" fmla="*/ 6858000 h 6858000"/>
              <a:gd name="connsiteX3" fmla="*/ 0 w 7314000"/>
              <a:gd name="connsiteY3" fmla="*/ 6858000 h 6858000"/>
              <a:gd name="connsiteX4" fmla="*/ 1714500 w 731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4000" h="6858000">
                <a:moveTo>
                  <a:pt x="1714500" y="0"/>
                </a:moveTo>
                <a:lnTo>
                  <a:pt x="7314000" y="0"/>
                </a:lnTo>
                <a:lnTo>
                  <a:pt x="7314000" y="6858000"/>
                </a:lnTo>
                <a:lnTo>
                  <a:pt x="0" y="6858000"/>
                </a:lnTo>
                <a:lnTo>
                  <a:pt x="1714500" y="0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lang="zh-CN" altLang="en-US" sz="1420" strike="noStrike" noProof="1"/>
          </a:p>
        </p:txBody>
      </p:sp>
      <p:pic>
        <p:nvPicPr>
          <p:cNvPr id="9221" name="图片 5" descr="C:/Users/Administrator/Desktop/海关进出口/进出口/分析报告/file:/C:/Users/1V994W2/PycharmProjects/PPT_Background_Generation/pic_temp/1_pic_quater_right_up.png"/>
          <p:cNvPicPr/>
          <p:nvPr userDrawn="1">
            <p:custDataLst>
              <p:tags r:id="rId6"/>
            </p:custDataLst>
          </p:nvPr>
        </p:nvPicPr>
        <p:blipFill>
          <a:blip r:embed="rId7" r:link="rId4"/>
          <a:stretch>
            <a:fillRect/>
          </a:stretch>
        </p:blipFill>
        <p:spPr>
          <a:xfrm>
            <a:off x="0" y="8488363"/>
            <a:ext cx="566738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52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z="2520"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92150" y="8701088"/>
            <a:ext cx="21272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z="126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241675" y="8701088"/>
            <a:ext cx="31178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780213" y="8701088"/>
            <a:ext cx="21272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fld id="{49AE70B2-8BF9-45C0-BB95-33D1B9D3A854}" type="slidenum">
              <a:rPr lang="zh-CN" altLang="en-US" sz="126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92150" y="8701088"/>
            <a:ext cx="21272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z="126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241675" y="8701088"/>
            <a:ext cx="31178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780213" y="8701088"/>
            <a:ext cx="21272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fld id="{49AE70B2-8BF9-45C0-BB95-33D1B9D3A854}" type="slidenum">
              <a:rPr lang="zh-CN" altLang="en-US" sz="126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9"/>
          <p:cNvGrpSpPr/>
          <p:nvPr userDrawn="1"/>
        </p:nvGrpSpPr>
        <p:grpSpPr>
          <a:xfrm>
            <a:off x="0" y="3700463"/>
            <a:ext cx="9601200" cy="612775"/>
            <a:chOff x="0" y="0"/>
            <a:chExt cx="12192000" cy="777851"/>
          </a:xfrm>
        </p:grpSpPr>
        <p:pic>
          <p:nvPicPr>
            <p:cNvPr id="11268" name="图片 8" descr="C:/Users/Administrator/Desktop/海关进出口/进出口/分析报告/file:/C:/Users/1V994W2/PycharmProjects/PPT_Background_Generation/pic_temp/0_pic_quater_left_up.png"/>
            <p:cNvPicPr/>
            <p:nvPr userDrawn="1">
              <p:custDataLst>
                <p:tags r:id="rId2"/>
              </p:custDataLst>
            </p:nvPr>
          </p:nvPicPr>
          <p:blipFill>
            <a:blip r:embed="rId3" r:link="rId4"/>
            <a:stretch>
              <a:fillRect/>
            </a:stretch>
          </p:blipFill>
          <p:spPr>
            <a:xfrm>
              <a:off x="0" y="0"/>
              <a:ext cx="720090" cy="52533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69" name="图片 7" descr="C:/Users/Administrator/Desktop/海关进出口/进出口/分析报告/file:/C:/Users/1V994W2/PycharmProjects/PPT_Background_Generation/pic_temp/1_pic_quater_right_up.png"/>
            <p:cNvPicPr/>
            <p:nvPr userDrawn="1">
              <p:custDataLst>
                <p:tags r:id="rId5"/>
              </p:custDataLst>
            </p:nvPr>
          </p:nvPicPr>
          <p:blipFill>
            <a:blip r:embed="rId6" r:link="rId4"/>
            <a:stretch>
              <a:fillRect/>
            </a:stretch>
          </p:blipFill>
          <p:spPr>
            <a:xfrm>
              <a:off x="11471910" y="0"/>
              <a:ext cx="720090" cy="77785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570" y="4049509"/>
            <a:ext cx="8546137" cy="348047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52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z="2520"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27570" y="4450563"/>
            <a:ext cx="4160553" cy="4243764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80" b="0" i="0" u="none" strike="noStrike" kern="1200" cap="all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720090" marR="0" lvl="1" indent="-2400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8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200150" marR="0" lvl="2" indent="-2400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80210" marR="0" lvl="3" indent="-2400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160270" marR="0" lvl="4" indent="-2400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13153" y="4450563"/>
            <a:ext cx="4160553" cy="4243764"/>
          </a:xfrm>
        </p:spPr>
        <p:txBody>
          <a:bodyPr vert="horz" wrap="square" lIns="90170" tIns="46990" rIns="90170" bIns="46990" rtlCol="0">
            <a:normAutofit/>
          </a:bodyPr>
          <a:lstStyle>
            <a:lvl1pPr marL="240030" marR="0" lvl="0" indent="-2400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z="1680"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92150" y="8701088"/>
            <a:ext cx="21272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fld id="{9EFD9D74-47D9-4702-A33C-335B63B48DBF}" type="datetimeFigureOut">
              <a:rPr lang="zh-CN" altLang="en-US" sz="126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241675" y="8701088"/>
            <a:ext cx="31178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780213" y="8701088"/>
            <a:ext cx="21272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fld id="{FABC47A4-756D-490B-A52F-7D9E2C9FC05F}" type="slidenum">
              <a:rPr lang="zh-CN" altLang="en-US" sz="126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z="462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z="294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2520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z="126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z="126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组合 8"/>
          <p:cNvGrpSpPr/>
          <p:nvPr userDrawn="1"/>
        </p:nvGrpSpPr>
        <p:grpSpPr>
          <a:xfrm>
            <a:off x="0" y="3700463"/>
            <a:ext cx="9601200" cy="612775"/>
            <a:chOff x="0" y="0"/>
            <a:chExt cx="12192000" cy="777851"/>
          </a:xfrm>
        </p:grpSpPr>
        <p:pic>
          <p:nvPicPr>
            <p:cNvPr id="12292" name="图片 7" descr="C:/Users/Administrator/Desktop/海关进出口/进出口/分析报告/file:/C:/Users/1V994W2/PycharmProjects/PPT_Background_Generation/pic_temp/0_pic_quater_left_up.png"/>
            <p:cNvPicPr/>
            <p:nvPr userDrawn="1">
              <p:custDataLst>
                <p:tags r:id="rId2"/>
              </p:custDataLst>
            </p:nvPr>
          </p:nvPicPr>
          <p:blipFill>
            <a:blip r:embed="rId3" r:link="rId4"/>
            <a:stretch>
              <a:fillRect/>
            </a:stretch>
          </p:blipFill>
          <p:spPr>
            <a:xfrm>
              <a:off x="0" y="0"/>
              <a:ext cx="720090" cy="52533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293" name="图片 6" descr="C:/Users/Administrator/Desktop/海关进出口/进出口/分析报告/file:/C:/Users/1V994W2/PycharmProjects/PPT_Background_Generation/pic_temp/1_pic_quater_right_up.png"/>
            <p:cNvPicPr/>
            <p:nvPr userDrawn="1">
              <p:custDataLst>
                <p:tags r:id="rId5"/>
              </p:custDataLst>
            </p:nvPr>
          </p:nvPicPr>
          <p:blipFill>
            <a:blip r:embed="rId6" r:link="rId4"/>
            <a:stretch>
              <a:fillRect/>
            </a:stretch>
          </p:blipFill>
          <p:spPr>
            <a:xfrm>
              <a:off x="11471910" y="0"/>
              <a:ext cx="720090" cy="77785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24769" y="4450563"/>
            <a:ext cx="748900" cy="4243764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52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z="2520"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27566" y="4450556"/>
            <a:ext cx="7739630" cy="4243764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z="1680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z="1680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z="1680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68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68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92150" y="8701088"/>
            <a:ext cx="21272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z="126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241675" y="8701088"/>
            <a:ext cx="31178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780213" y="8701088"/>
            <a:ext cx="21272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fld id="{49AE70B2-8BF9-45C0-BB95-33D1B9D3A854}" type="slidenum">
              <a:rPr lang="zh-CN" altLang="en-US" sz="126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1"/>
          <p:cNvGrpSpPr/>
          <p:nvPr userDrawn="1"/>
        </p:nvGrpSpPr>
        <p:grpSpPr>
          <a:xfrm>
            <a:off x="0" y="3700463"/>
            <a:ext cx="9601200" cy="612775"/>
            <a:chOff x="0" y="0"/>
            <a:chExt cx="12192000" cy="777851"/>
          </a:xfrm>
        </p:grpSpPr>
        <p:pic>
          <p:nvPicPr>
            <p:cNvPr id="13316" name="图片 7" descr="C:/Users/Administrator/Desktop/海关进出口/进出口/分析报告/file:/C:/Users/1V994W2/PycharmProjects/PPT_Background_Generation/pic_temp/0_pic_quater_left_up.png"/>
            <p:cNvPicPr/>
            <p:nvPr userDrawn="1">
              <p:custDataLst>
                <p:tags r:id="rId2"/>
              </p:custDataLst>
            </p:nvPr>
          </p:nvPicPr>
          <p:blipFill>
            <a:blip r:embed="rId3" r:link="rId4"/>
            <a:stretch>
              <a:fillRect/>
            </a:stretch>
          </p:blipFill>
          <p:spPr>
            <a:xfrm>
              <a:off x="0" y="0"/>
              <a:ext cx="720090" cy="52533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17" name="图片 5" descr="C:/Users/Administrator/Desktop/海关进出口/进出口/分析报告/file:/C:/Users/1V994W2/PycharmProjects/PPT_Background_Generation/pic_temp/1_pic_quater_right_up.png"/>
            <p:cNvPicPr/>
            <p:nvPr userDrawn="1">
              <p:custDataLst>
                <p:tags r:id="rId5"/>
              </p:custDataLst>
            </p:nvPr>
          </p:nvPicPr>
          <p:blipFill>
            <a:blip r:embed="rId6" r:link="rId4"/>
            <a:stretch>
              <a:fillRect/>
            </a:stretch>
          </p:blipFill>
          <p:spPr>
            <a:xfrm>
              <a:off x="11471910" y="0"/>
              <a:ext cx="720090" cy="77785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27570" y="4450563"/>
            <a:ext cx="8546137" cy="4243764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z="1680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z="1680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z="1680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68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68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92150" y="8701088"/>
            <a:ext cx="21272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z="126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241675" y="8701088"/>
            <a:ext cx="31178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780213" y="8701088"/>
            <a:ext cx="21272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fld id="{49AE70B2-8BF9-45C0-BB95-33D1B9D3A854}" type="slidenum">
              <a:rPr lang="zh-CN" altLang="en-US" sz="126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图片 5" descr="C:/Users/Administrator/Desktop/海关进出口/进出口/分析报告/file:/C:/Users/1V994W2/PycharmProjects/PPT_Background_Generation/pic_temp/pic_sup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3700463"/>
            <a:ext cx="9601200" cy="54006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340" name="组合 7"/>
          <p:cNvGrpSpPr/>
          <p:nvPr userDrawn="1"/>
        </p:nvGrpSpPr>
        <p:grpSpPr>
          <a:xfrm>
            <a:off x="2711450" y="6473825"/>
            <a:ext cx="4178300" cy="1023938"/>
            <a:chOff x="4991" y="5402"/>
            <a:chExt cx="9414" cy="2048"/>
          </a:xfrm>
        </p:grpSpPr>
        <p:cxnSp>
          <p:nvCxnSpPr>
            <p:cNvPr id="9" name="直接连接符 8"/>
            <p:cNvCxnSpPr/>
            <p:nvPr>
              <p:custDataLst>
                <p:tags r:id="rId5"/>
              </p:custDataLst>
            </p:nvPr>
          </p:nvCxnSpPr>
          <p:spPr>
            <a:xfrm>
              <a:off x="4991" y="5402"/>
              <a:ext cx="9414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6"/>
              </p:custDataLst>
            </p:nvPr>
          </p:nvCxnSpPr>
          <p:spPr>
            <a:xfrm>
              <a:off x="4991" y="7450"/>
              <a:ext cx="9414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 idx="13" hasCustomPrompt="1"/>
          </p:nvPr>
        </p:nvSpPr>
        <p:spPr>
          <a:xfrm>
            <a:off x="2687836" y="5204401"/>
            <a:ext cx="4225528" cy="1101638"/>
          </a:xfrm>
        </p:spPr>
        <p:txBody>
          <a:bodyPr vert="horz" wrap="square" lIns="0" tIns="0" rIns="0" bIns="0" rtlCol="0" anchor="b" anchorCtr="0">
            <a:normAutofit/>
          </a:bodyPr>
          <a:lstStyle>
            <a:lvl1pPr algn="dist">
              <a:defRPr lang="zh-CN" altLang="en-US" sz="8400" b="0" spc="1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marL="0" lvl="0" algn="dist"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</p:nvPr>
        </p:nvSpPr>
        <p:spPr>
          <a:xfrm>
            <a:off x="2710839" y="6550068"/>
            <a:ext cx="4185023" cy="870109"/>
          </a:xfrm>
        </p:spPr>
        <p:txBody>
          <a:bodyPr vert="horz" wrap="square" lIns="0" tIns="0" rIns="0" bIns="0" rtlCol="0" anchor="ctr" anchorCtr="0">
            <a:normAutofit/>
          </a:bodyPr>
          <a:lstStyle>
            <a:lvl1pPr algn="ctr">
              <a:defRPr lang="zh-CN" altLang="en-US" sz="189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lvl="0" indent="0" algn="ctr" fontAlgn="auto">
              <a:lnSpc>
                <a:spcPct val="12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z="1890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92150" y="8701088"/>
            <a:ext cx="21272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z="126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241675" y="8701088"/>
            <a:ext cx="31178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780213" y="8701088"/>
            <a:ext cx="21272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fld id="{49AE70B2-8BF9-45C0-BB95-33D1B9D3A854}" type="slidenum">
              <a:rPr lang="zh-CN" altLang="en-US" sz="126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图片 6" descr="C:/Users/Administrator/Desktop/海关进出口/进出口/分析报告/file:/C:/Users/1V994W2/PycharmProjects/PPT_Background_Generation/pic_temp/0_pic_quater_left_up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39688" y="3700463"/>
            <a:ext cx="566737" cy="414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图片 5" descr="C:/Users/Administrator/Desktop/海关进出口/进出口/分析报告/file:/C:/Users/1V994W2/PycharmProjects/PPT_Background_Generation/pic_temp/1_pic_quater_right_up.png"/>
          <p:cNvPicPr/>
          <p:nvPr userDrawn="1">
            <p:custDataLst>
              <p:tags r:id="rId5"/>
            </p:custDataLst>
          </p:nvPr>
        </p:nvPicPr>
        <p:blipFill>
          <a:blip r:embed="rId6" r:link="rId4"/>
          <a:stretch>
            <a:fillRect/>
          </a:stretch>
        </p:blipFill>
        <p:spPr>
          <a:xfrm>
            <a:off x="9074150" y="3700463"/>
            <a:ext cx="566738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z="2520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92150" y="8701088"/>
            <a:ext cx="21272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z="126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241675" y="8701088"/>
            <a:ext cx="31178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780213" y="8701088"/>
            <a:ext cx="21272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fld id="{49AE70B2-8BF9-45C0-BB95-33D1B9D3A854}" type="slidenum">
              <a:rPr lang="zh-CN" altLang="en-US" sz="126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30188" y="3940175"/>
            <a:ext cx="9140825" cy="492125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/>
            <a:endParaRPr lang="zh-CN" altLang="en-US" sz="1420" strike="noStrike" noProof="1"/>
          </a:p>
        </p:txBody>
      </p:sp>
      <p:pic>
        <p:nvPicPr>
          <p:cNvPr id="16388" name="图片 8" descr="C:/Users/Administrator/Desktop/海关进出口/进出口/分析报告/file:/C:/Users/1V994W2/PycharmProjects/PPT_Background_Generation/pic_temp/0_pic_quater_left_up.png"/>
          <p:cNvPicPr/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0" y="3700463"/>
            <a:ext cx="566738" cy="414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图片 7" descr="C:/Users/Administrator/Desktop/海关进出口/进出口/分析报告/file:/C:/Users/1V994W2/PycharmProjects/PPT_Background_Generation/pic_temp/1_pic_quater_right_up.png"/>
          <p:cNvPicPr/>
          <p:nvPr userDrawn="1">
            <p:custDataLst>
              <p:tags r:id="rId6"/>
            </p:custDataLst>
          </p:nvPr>
        </p:nvPicPr>
        <p:blipFill>
          <a:blip r:embed="rId7" r:link="rId5"/>
          <a:stretch>
            <a:fillRect/>
          </a:stretch>
        </p:blipFill>
        <p:spPr>
          <a:xfrm>
            <a:off x="9034463" y="3700463"/>
            <a:ext cx="566737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009260" y="4684208"/>
            <a:ext cx="7580790" cy="569835"/>
          </a:xfrm>
        </p:spPr>
        <p:txBody>
          <a:bodyPr wrap="square" anchor="ctr">
            <a:normAutofit/>
          </a:bodyPr>
          <a:lstStyle>
            <a:lvl1pPr>
              <a:defRPr sz="336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z="3360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008876" y="5404298"/>
            <a:ext cx="7580948" cy="271309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z="1680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z="1680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z="1680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68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68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92150" y="8701088"/>
            <a:ext cx="21272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z="126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241675" y="8701088"/>
            <a:ext cx="31178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780213" y="8701088"/>
            <a:ext cx="21272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fld id="{49AE70B2-8BF9-45C0-BB95-33D1B9D3A854}" type="slidenum">
              <a:rPr lang="zh-CN" altLang="en-US" sz="126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3700463"/>
            <a:ext cx="3798888" cy="540067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/>
            <a:endParaRPr lang="zh-CN" altLang="en-US" sz="1420" strike="noStrike" noProof="1"/>
          </a:p>
        </p:txBody>
      </p:sp>
      <p:pic>
        <p:nvPicPr>
          <p:cNvPr id="17412" name="图片 7" descr="C:/Users/Administrator/Desktop/海关进出口/进出口/分析报告/file:/C:/Users/1V994W2/PycharmProjects/PPT_Background_Generation/pic_temp/0_pic_quater_left_up.png"/>
          <p:cNvPicPr/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9034463" y="3700463"/>
            <a:ext cx="566737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59270" y="4307153"/>
            <a:ext cx="3118500" cy="694575"/>
          </a:xfrm>
        </p:spPr>
        <p:txBody>
          <a:bodyPr wrap="square" anchor="ctr" anchorCtr="0">
            <a:normAutofit/>
          </a:bodyPr>
          <a:lstStyle>
            <a:lvl1pPr>
              <a:defRPr sz="378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z="3780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62105" y="5089613"/>
            <a:ext cx="3115665" cy="322339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z="1680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z="1680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z="1680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68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68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017195" y="4306789"/>
            <a:ext cx="5103000" cy="400675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z="1680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z="1680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z="1680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68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68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92150" y="8701088"/>
            <a:ext cx="21272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z="126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241675" y="8701088"/>
            <a:ext cx="31178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780213" y="8701088"/>
            <a:ext cx="21272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fld id="{49AE70B2-8BF9-45C0-BB95-33D1B9D3A854}" type="slidenum">
              <a:rPr lang="zh-CN" altLang="en-US" sz="126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3700463"/>
            <a:ext cx="9601200" cy="209867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/>
            <a:endParaRPr lang="zh-CN" altLang="en-US" sz="1420" strike="noStrike" noProof="1"/>
          </a:p>
        </p:txBody>
      </p:sp>
      <p:pic>
        <p:nvPicPr>
          <p:cNvPr id="18436" name="图片 9" descr="C:/Users/Administrator/Desktop/海关进出口/进出口/分析报告/file:/C:/Users/1V994W2/PycharmProjects/PPT_Background_Generation/pic_temp/0_pic_quater_left_up.png"/>
          <p:cNvPicPr/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0" y="3700463"/>
            <a:ext cx="566738" cy="414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图片 7" descr="C:/Users/Administrator/Desktop/海关进出口/进出口/分析报告/file:/C:/Users/1V994W2/PycharmProjects/PPT_Background_Generation/pic_temp/1_pic_quater_right_up.png"/>
          <p:cNvPicPr/>
          <p:nvPr userDrawn="1">
            <p:custDataLst>
              <p:tags r:id="rId6"/>
            </p:custDataLst>
          </p:nvPr>
        </p:nvPicPr>
        <p:blipFill>
          <a:blip r:embed="rId7" r:link="rId5"/>
          <a:stretch>
            <a:fillRect/>
          </a:stretch>
        </p:blipFill>
        <p:spPr>
          <a:xfrm>
            <a:off x="9034463" y="3700463"/>
            <a:ext cx="566737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1950" y="4315658"/>
            <a:ext cx="8643915" cy="493290"/>
          </a:xfrm>
        </p:spPr>
        <p:txBody>
          <a:bodyPr wrap="square" anchor="ctr">
            <a:normAutofit/>
          </a:bodyPr>
          <a:lstStyle>
            <a:lvl1pPr algn="ctr">
              <a:defRPr sz="378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z="378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81950" y="5007398"/>
            <a:ext cx="8643580" cy="65205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z="1680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82560" y="5911763"/>
            <a:ext cx="8635410" cy="270175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z="1680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z="1680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z="1680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68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68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92150" y="8701088"/>
            <a:ext cx="21272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z="126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241675" y="8701088"/>
            <a:ext cx="31178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780213" y="8701088"/>
            <a:ext cx="21272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fld id="{49AE70B2-8BF9-45C0-BB95-33D1B9D3A854}" type="slidenum">
              <a:rPr lang="zh-CN" altLang="en-US" sz="126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7661275"/>
            <a:ext cx="9601200" cy="143986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/>
            <a:endParaRPr lang="zh-CN" altLang="en-US" sz="1420" strike="noStrike" noProof="1"/>
          </a:p>
        </p:txBody>
      </p:sp>
      <p:pic>
        <p:nvPicPr>
          <p:cNvPr id="19460" name="图片 9" descr="C:/Users/Administrator/Desktop/海关进出口/进出口/分析报告/file:/C:/Users/1V994W2/PycharmProjects/PPT_Background_Generation/pic_temp/0_pic_quater_left_up.png"/>
          <p:cNvPicPr/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0" y="3700463"/>
            <a:ext cx="566738" cy="414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图片 7" descr="C:/Users/Administrator/Desktop/海关进出口/进出口/分析报告/file:/C:/Users/1V994W2/PycharmProjects/PPT_Background_Generation/pic_temp/1_pic_quater_right_up.png"/>
          <p:cNvPicPr/>
          <p:nvPr userDrawn="1">
            <p:custDataLst>
              <p:tags r:id="rId6"/>
            </p:custDataLst>
          </p:nvPr>
        </p:nvPicPr>
        <p:blipFill>
          <a:blip r:embed="rId7" r:link="rId5"/>
          <a:stretch>
            <a:fillRect/>
          </a:stretch>
        </p:blipFill>
        <p:spPr>
          <a:xfrm>
            <a:off x="9034463" y="3700463"/>
            <a:ext cx="566737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6280" y="4227773"/>
            <a:ext cx="8643915" cy="445095"/>
          </a:xfrm>
        </p:spPr>
        <p:txBody>
          <a:bodyPr wrap="square" anchor="ctr" anchorCtr="0">
            <a:normAutofit/>
          </a:bodyPr>
          <a:lstStyle>
            <a:lvl1pPr algn="ctr">
              <a:defRPr sz="336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z="3360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76309" y="5024408"/>
            <a:ext cx="8655255" cy="252882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z="1680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z="1680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z="1680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68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68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67775" y="7780028"/>
            <a:ext cx="8663760" cy="79663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z="1680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92150" y="8701088"/>
            <a:ext cx="21272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z="126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241675" y="8701088"/>
            <a:ext cx="31178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780213" y="8701088"/>
            <a:ext cx="21272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fld id="{49AE70B2-8BF9-45C0-BB95-33D1B9D3A854}" type="slidenum">
              <a:rPr lang="zh-CN" altLang="en-US" sz="126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3700463"/>
            <a:ext cx="9601200" cy="72072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/>
            <a:endParaRPr lang="zh-CN" altLang="en-US" sz="1420" strike="noStrike" noProof="1"/>
          </a:p>
        </p:txBody>
      </p:sp>
      <p:pic>
        <p:nvPicPr>
          <p:cNvPr id="20484" name="图片 11" descr="C:/Users/Administrator/Desktop/海关进出口/进出口/分析报告/file:/C:/Users/1V994W2/PycharmProjects/PPT_Background_Generation/pic_temp/0_pic_quater_left_up.png"/>
          <p:cNvPicPr/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9034463" y="8686800"/>
            <a:ext cx="566737" cy="414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图片 9" descr="C:/Users/Administrator/Desktop/海关进出口/进出口/分析报告/file:/C:/Users/1V994W2/PycharmProjects/PPT_Background_Generation/pic_temp/1_pic_quater_right_up.png"/>
          <p:cNvPicPr/>
          <p:nvPr userDrawn="1">
            <p:custDataLst>
              <p:tags r:id="rId6"/>
            </p:custDataLst>
          </p:nvPr>
        </p:nvPicPr>
        <p:blipFill>
          <a:blip r:embed="rId7" r:link="rId5"/>
          <a:stretch>
            <a:fillRect/>
          </a:stretch>
        </p:blipFill>
        <p:spPr>
          <a:xfrm>
            <a:off x="0" y="8488363"/>
            <a:ext cx="566738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435" y="3887573"/>
            <a:ext cx="8692110" cy="34804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z="2520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6435" y="5010233"/>
            <a:ext cx="4207140" cy="227934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z="1680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z="1680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z="1680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68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68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915890" y="5010233"/>
            <a:ext cx="4226985" cy="227934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z="1680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z="1680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z="1680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68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68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50765" y="7493693"/>
            <a:ext cx="4207140" cy="61519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z="1680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924395" y="7490858"/>
            <a:ext cx="4226985" cy="61519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z="1680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92150" y="8701088"/>
            <a:ext cx="21272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z="126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241675" y="8701088"/>
            <a:ext cx="31178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780213" y="8701088"/>
            <a:ext cx="21272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fld id="{49AE70B2-8BF9-45C0-BB95-33D1B9D3A854}" type="slidenum">
              <a:rPr lang="zh-CN" altLang="en-US" sz="126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4451350"/>
            <a:ext cx="9601200" cy="38989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/>
            <a:endParaRPr lang="zh-CN" altLang="en-US" sz="1420" strike="noStrike" noProof="1"/>
          </a:p>
        </p:txBody>
      </p:sp>
      <p:pic>
        <p:nvPicPr>
          <p:cNvPr id="21508" name="图片 8" descr="C:/Users/Administrator/Desktop/海关进出口/进出口/分析报告/file:/C:/Users/1V994W2/PycharmProjects/PPT_Background_Generation/pic_temp/0_pic_quater_right_down.png"/>
          <p:cNvPicPr/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8324850" y="8170863"/>
            <a:ext cx="1276350" cy="930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7" descr="C:/Users/Administrator/Desktop/海关进出口/进出口/分析报告/file:/C:/Users/1V994W2/PycharmProjects/PPT_Background_Generation/pic_temp/1_pic_quater_left_down.png"/>
          <p:cNvPicPr/>
          <p:nvPr userDrawn="1">
            <p:custDataLst>
              <p:tags r:id="rId6"/>
            </p:custDataLst>
          </p:nvPr>
        </p:nvPicPr>
        <p:blipFill>
          <a:blip r:embed="rId7" r:link="rId5"/>
          <a:stretch>
            <a:fillRect/>
          </a:stretch>
        </p:blipFill>
        <p:spPr>
          <a:xfrm>
            <a:off x="0" y="7723188"/>
            <a:ext cx="1276350" cy="1377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99205" y="4755083"/>
            <a:ext cx="7200900" cy="1879605"/>
          </a:xfrm>
        </p:spPr>
        <p:txBody>
          <a:bodyPr wrap="square" anchor="b">
            <a:normAutofit/>
          </a:bodyPr>
          <a:lstStyle>
            <a:lvl1pPr algn="ctr">
              <a:defRPr sz="63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98900" y="6742418"/>
            <a:ext cx="7200900" cy="13041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z="1680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92150" y="8701088"/>
            <a:ext cx="21272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z="126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241675" y="8701088"/>
            <a:ext cx="31178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780213" y="8701088"/>
            <a:ext cx="21272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fld id="{49AE70B2-8BF9-45C0-BB95-33D1B9D3A854}" type="slidenum">
              <a:rPr lang="zh-CN" altLang="en-US" sz="126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5082" y="3191511"/>
            <a:ext cx="8281035" cy="5325110"/>
          </a:xfrm>
        </p:spPr>
        <p:txBody>
          <a:bodyPr anchor="b"/>
          <a:lstStyle>
            <a:lvl1pPr>
              <a:defRPr sz="63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5082" y="8566998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z="252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z="126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z="126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00150" y="2095078"/>
            <a:ext cx="7200900" cy="4456854"/>
          </a:xfrm>
        </p:spPr>
        <p:txBody>
          <a:bodyPr anchor="b"/>
          <a:lstStyle>
            <a:lvl1pPr algn="ctr">
              <a:defRPr sz="63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00150" y="6723805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pPr fontAlgn="auto"/>
            <a:r>
              <a:rPr lang="zh-CN" altLang="en-US" sz="252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z="126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z="126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z="462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z="294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2520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z="126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z="126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5082" y="3191511"/>
            <a:ext cx="8281035" cy="5325110"/>
          </a:xfrm>
        </p:spPr>
        <p:txBody>
          <a:bodyPr anchor="b"/>
          <a:lstStyle>
            <a:lvl1pPr>
              <a:defRPr sz="63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5082" y="8566998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z="252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z="126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z="126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z="462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0083" y="3407834"/>
            <a:ext cx="4080510" cy="8122498"/>
          </a:xfrm>
        </p:spPr>
        <p:txBody>
          <a:bodyPr/>
          <a:lstStyle/>
          <a:p>
            <a:pPr lvl="0" fontAlgn="auto"/>
            <a:r>
              <a:rPr lang="zh-CN" altLang="en-US" sz="294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2520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60608" y="3407834"/>
            <a:ext cx="4080510" cy="8122498"/>
          </a:xfrm>
        </p:spPr>
        <p:txBody>
          <a:bodyPr/>
          <a:lstStyle/>
          <a:p>
            <a:pPr lvl="0" fontAlgn="auto"/>
            <a:r>
              <a:rPr lang="zh-CN" altLang="en-US" sz="294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2520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z="126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z="126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1333" y="681567"/>
            <a:ext cx="8281035" cy="2474385"/>
          </a:xfrm>
        </p:spPr>
        <p:txBody>
          <a:bodyPr/>
          <a:lstStyle/>
          <a:p>
            <a:pPr fontAlgn="auto"/>
            <a:r>
              <a:rPr lang="zh-CN" altLang="en-US" sz="462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1333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 fontAlgn="auto"/>
            <a:r>
              <a:rPr lang="zh-CN" altLang="en-US" sz="252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1333" y="4676140"/>
            <a:ext cx="4061757" cy="6877898"/>
          </a:xfrm>
        </p:spPr>
        <p:txBody>
          <a:bodyPr/>
          <a:lstStyle/>
          <a:p>
            <a:pPr lvl="0" fontAlgn="auto"/>
            <a:r>
              <a:rPr lang="zh-CN" altLang="en-US" sz="294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2520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 fontAlgn="auto"/>
            <a:r>
              <a:rPr lang="zh-CN" altLang="en-US" sz="252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 fontAlgn="auto"/>
            <a:r>
              <a:rPr lang="zh-CN" altLang="en-US" sz="294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2520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z="126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z="126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z="462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z="126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z="126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z="126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z="126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pPr fontAlgn="auto"/>
            <a:r>
              <a:rPr lang="zh-CN" altLang="en-US" sz="33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81761" y="1843194"/>
            <a:ext cx="4860608" cy="9097434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 fontAlgn="auto"/>
            <a:r>
              <a:rPr lang="zh-CN" altLang="en-US" sz="336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2940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2520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5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 fontAlgn="auto"/>
            <a:r>
              <a:rPr lang="zh-CN" altLang="en-US" sz="168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z="126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z="126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pPr fontAlgn="auto"/>
            <a:r>
              <a:rPr lang="zh-CN" altLang="en-US" sz="33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81761" y="1843194"/>
            <a:ext cx="4860608" cy="9097434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5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 fontAlgn="auto"/>
            <a:r>
              <a:rPr lang="zh-CN" altLang="en-US" sz="168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z="126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z="126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z="462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z="294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2520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z="126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z="126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z="462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0083" y="3407834"/>
            <a:ext cx="4080510" cy="8122498"/>
          </a:xfrm>
        </p:spPr>
        <p:txBody>
          <a:bodyPr/>
          <a:lstStyle/>
          <a:p>
            <a:pPr lvl="0" fontAlgn="auto"/>
            <a:r>
              <a:rPr lang="zh-CN" altLang="en-US" sz="294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2520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60608" y="3407834"/>
            <a:ext cx="4080510" cy="8122498"/>
          </a:xfrm>
        </p:spPr>
        <p:txBody>
          <a:bodyPr/>
          <a:lstStyle/>
          <a:p>
            <a:pPr lvl="0" fontAlgn="auto"/>
            <a:r>
              <a:rPr lang="zh-CN" altLang="en-US" sz="294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2520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z="126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z="126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5"/>
          </a:xfrm>
        </p:spPr>
        <p:txBody>
          <a:bodyPr vert="eaVert"/>
          <a:lstStyle/>
          <a:p>
            <a:pPr fontAlgn="auto"/>
            <a:r>
              <a:rPr lang="zh-CN" altLang="en-US" sz="462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5"/>
          </a:xfrm>
        </p:spPr>
        <p:txBody>
          <a:bodyPr vert="eaVert"/>
          <a:lstStyle/>
          <a:p>
            <a:pPr lvl="0" fontAlgn="auto"/>
            <a:r>
              <a:rPr lang="zh-CN" altLang="en-US" sz="294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2520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z="126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z="126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1333" y="681567"/>
            <a:ext cx="8281035" cy="2474385"/>
          </a:xfrm>
        </p:spPr>
        <p:txBody>
          <a:bodyPr/>
          <a:lstStyle/>
          <a:p>
            <a:pPr fontAlgn="auto"/>
            <a:r>
              <a:rPr lang="zh-CN" altLang="en-US" sz="462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1333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 fontAlgn="auto"/>
            <a:r>
              <a:rPr lang="zh-CN" altLang="en-US" sz="252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1333" y="4676140"/>
            <a:ext cx="4061757" cy="6877898"/>
          </a:xfrm>
        </p:spPr>
        <p:txBody>
          <a:bodyPr/>
          <a:lstStyle/>
          <a:p>
            <a:pPr lvl="0" fontAlgn="auto"/>
            <a:r>
              <a:rPr lang="zh-CN" altLang="en-US" sz="294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2520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 fontAlgn="auto"/>
            <a:r>
              <a:rPr lang="zh-CN" altLang="en-US" sz="252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 fontAlgn="auto"/>
            <a:r>
              <a:rPr lang="zh-CN" altLang="en-US" sz="294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2520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z="126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z="126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z="462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z="126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z="126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z="126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z="126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pPr fontAlgn="auto"/>
            <a:r>
              <a:rPr lang="zh-CN" altLang="en-US" sz="33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81761" y="1843194"/>
            <a:ext cx="4860608" cy="9097434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 fontAlgn="auto"/>
            <a:r>
              <a:rPr lang="zh-CN" altLang="en-US" sz="336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2940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2520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5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 fontAlgn="auto"/>
            <a:r>
              <a:rPr lang="zh-CN" altLang="en-US" sz="168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z="126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z="126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pPr fontAlgn="auto"/>
            <a:r>
              <a:rPr lang="zh-CN" altLang="en-US" sz="33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81761" y="1843194"/>
            <a:ext cx="4860608" cy="9097434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5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 fontAlgn="auto"/>
            <a:r>
              <a:rPr lang="zh-CN" altLang="en-US" sz="168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z="126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z="126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01.xml"/><Relationship Id="rId23" Type="http://schemas.openxmlformats.org/officeDocument/2006/relationships/tags" Target="../tags/tag100.xml"/><Relationship Id="rId22" Type="http://schemas.openxmlformats.org/officeDocument/2006/relationships/tags" Target="../tags/tag99.xml"/><Relationship Id="rId21" Type="http://schemas.openxmlformats.org/officeDocument/2006/relationships/tags" Target="../tags/tag98.xml"/><Relationship Id="rId20" Type="http://schemas.openxmlformats.org/officeDocument/2006/relationships/tags" Target="../tags/tag97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6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0400" y="681038"/>
            <a:ext cx="8280400" cy="2474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r>
              <a:rPr lang="zh-CN" altLang="en-US" sz="462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0400" y="3408363"/>
            <a:ext cx="8280400" cy="8121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/>
            <a:r>
              <a:rPr lang="zh-CN" altLang="en-US" sz="294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2520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60400" y="11864975"/>
            <a:ext cx="2160588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D997B5FA-0921-464F-AAE1-844C04324D75}" type="datetimeFigureOut">
              <a:rPr lang="zh-CN" altLang="en-US" sz="126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79763" y="11864975"/>
            <a:ext cx="3241675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0213" y="11864975"/>
            <a:ext cx="2160588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565CE74E-AB26-4998-AD42-012C4C1AD076}" type="slidenum">
              <a:rPr lang="zh-CN" altLang="en-US" sz="126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27050" y="4049713"/>
            <a:ext cx="8547100" cy="347663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pPr fontAlgn="auto"/>
            <a:r>
              <a:rPr lang="zh-CN" altLang="en-US" sz="2520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27050" y="4457700"/>
            <a:ext cx="8547100" cy="4243388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 fontAlgn="auto"/>
            <a:r>
              <a:rPr lang="zh-CN" altLang="en-US" sz="1680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z="1680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z="1680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68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68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92150" y="8701088"/>
            <a:ext cx="21272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z="126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241675" y="8701088"/>
            <a:ext cx="31178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780213" y="8701088"/>
            <a:ext cx="2127250" cy="2492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fld id="{49AE70B2-8BF9-45C0-BB95-33D1B9D3A854}" type="slidenum">
              <a:rPr lang="zh-CN" altLang="en-US" sz="126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3700463"/>
            <a:ext cx="0" cy="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960120" rtl="0" eaLnBrk="1" fontAlgn="auto" latinLnBrk="0" hangingPunct="1">
        <a:lnSpc>
          <a:spcPct val="100000"/>
        </a:lnSpc>
        <a:spcBef>
          <a:spcPct val="0"/>
        </a:spcBef>
        <a:buNone/>
        <a:defRPr sz="252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40030" indent="-240030" algn="l" defTabSz="96012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8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720090" indent="-240030" algn="l" defTabSz="96012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90370" algn="l"/>
        </a:tabLst>
        <a:defRPr sz="168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200150" indent="-240030" algn="l" defTabSz="96012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8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80210" indent="-240030" algn="l" defTabSz="96012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8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160270" indent="-240030" algn="l" defTabSz="96012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8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0400" y="681038"/>
            <a:ext cx="8280400" cy="2474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r>
              <a:rPr lang="zh-CN" altLang="en-US" sz="462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0400" y="3408363"/>
            <a:ext cx="8280400" cy="8121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/>
            <a:r>
              <a:rPr lang="zh-CN" altLang="en-US" sz="294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2520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60400" y="11864975"/>
            <a:ext cx="2160588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D997B5FA-0921-464F-AAE1-844C04324D75}" type="datetimeFigureOut">
              <a:rPr lang="zh-CN" altLang="en-US" sz="126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79763" y="11864975"/>
            <a:ext cx="3241675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0213" y="11864975"/>
            <a:ext cx="2160588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565CE74E-AB26-4998-AD42-012C4C1AD076}" type="slidenum">
              <a:rPr lang="zh-CN" altLang="en-US" sz="126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sldNum="0" hdr="0" ftr="0" dt="0"/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2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1.xml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tags" Target="../tags/tag111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1.xml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tags" Target="../tags/tag112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1.xml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tags" Target="../tags/tag113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1.xml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tags" Target="../tags/tag114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1.xml"/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tags" Target="../tags/tag1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1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tags" Target="../tags/tag107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1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tags" Target="../tags/tag108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1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tags" Target="../tags/tag109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1.xml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tags" Target="../tags/tag1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F9E4EE">
                <a:alpha val="16000"/>
              </a:srgbClr>
            </a:gs>
            <a:gs pos="98000">
              <a:srgbClr val="90CBE8"/>
            </a:gs>
          </a:gsLst>
          <a:lin ang="1200000" scaled="1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3553" name="文本框 6"/>
          <p:cNvSpPr txBox="1"/>
          <p:nvPr/>
        </p:nvSpPr>
        <p:spPr>
          <a:xfrm>
            <a:off x="441325" y="4471988"/>
            <a:ext cx="8720138" cy="4017962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pPr algn="ctr">
              <a:lnSpc>
                <a:spcPct val="150000"/>
              </a:lnSpc>
            </a:pPr>
            <a:r>
              <a:rPr lang="zh-CN" altLang="en-US" sz="6500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charset="-122"/>
              </a:rPr>
              <a:t>中国钨进出口分析报告</a:t>
            </a:r>
            <a:r>
              <a:rPr lang="en-US" altLang="zh-CN" sz="6500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charset="-122"/>
              </a:rPr>
              <a:t>(2024</a:t>
            </a:r>
            <a:r>
              <a:rPr lang="zh-CN" altLang="en-US" sz="6500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charset="-122"/>
              </a:rPr>
              <a:t>年</a:t>
            </a:r>
            <a:r>
              <a:rPr lang="en-US" altLang="zh-CN" sz="6500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charset="-122"/>
              </a:rPr>
              <a:t>8</a:t>
            </a:r>
            <a:r>
              <a:rPr lang="zh-CN" altLang="en-US" sz="6500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charset="-122"/>
              </a:rPr>
              <a:t>月</a:t>
            </a:r>
            <a:r>
              <a:rPr lang="en-US" altLang="zh-CN" sz="6500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charset="-122"/>
              </a:rPr>
              <a:t>)</a:t>
            </a:r>
            <a:endParaRPr lang="zh-CN" altLang="en-US" sz="650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650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sym typeface="微软雅黑" panose="020B0503020204020204" charset="-122"/>
            </a:endParaRPr>
          </a:p>
        </p:txBody>
      </p:sp>
      <p:pic>
        <p:nvPicPr>
          <p:cNvPr id="4" name="图片 3" descr="钨钼云商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88735" y="129540"/>
            <a:ext cx="3013710" cy="7296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标题 1"/>
          <p:cNvSpPr>
            <a:spLocks noGrp="1"/>
          </p:cNvSpPr>
          <p:nvPr/>
        </p:nvSpPr>
        <p:spPr>
          <a:xfrm>
            <a:off x="0" y="0"/>
            <a:ext cx="9599613" cy="874713"/>
          </a:xfrm>
          <a:prstGeom prst="rect">
            <a:avLst/>
          </a:prstGeom>
          <a:gradFill>
            <a:gsLst>
              <a:gs pos="0">
                <a:srgbClr val="F9F9F9"/>
              </a:gs>
              <a:gs pos="100000">
                <a:srgbClr val="99CCFF"/>
              </a:gs>
            </a:gsLst>
            <a:lin ang="0" scaled="0"/>
          </a:gradFill>
          <a:ln w="9525">
            <a:noFill/>
          </a:ln>
        </p:spPr>
        <p:txBody>
          <a:bodyPr lIns="91440" tIns="45720" rIns="91440" bIns="45720" anchor="ctr"/>
          <a:p>
            <a:pPr algn="ctr" defTabSz="960755">
              <a:lnSpc>
                <a:spcPct val="90000"/>
              </a:lnSpc>
            </a:pPr>
            <a:r>
              <a:rPr lang="en-US" altLang="zh-CN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2024</a:t>
            </a:r>
            <a:r>
              <a:rPr lang="zh-CN" altLang="en-US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年</a:t>
            </a:r>
            <a:r>
              <a:rPr lang="en-US" altLang="zh-CN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8</a:t>
            </a:r>
            <a:r>
              <a:rPr lang="zh-CN" altLang="en-US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月</a:t>
            </a:r>
            <a:r>
              <a:rPr lang="zh-CN" altLang="en-US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碳化钨</a:t>
            </a:r>
            <a:r>
              <a:rPr lang="zh-CN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出口统计分析</a:t>
            </a:r>
            <a:endParaRPr lang="zh-CN" sz="3500">
              <a:solidFill>
                <a:srgbClr val="7D533B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1020" y="1283335"/>
            <a:ext cx="864108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zh-CN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碳化钨出口分析：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年本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月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中国出口总量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332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吨（上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月出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口总量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358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吨），环比减少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7%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同比减少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16</a:t>
            </a:r>
            <a:r>
              <a:rPr 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%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；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2024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年累计出口总量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2754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吨，同比减少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12%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r>
              <a:rPr lang="zh-CN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主要出口国别：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出口日本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120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吨，占比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36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%；其他出口比重依次为：韩国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80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吨、德国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77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吨、加拿大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18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吨。</a:t>
            </a:r>
            <a:r>
              <a:rPr lang="zh-CN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主要出口省市：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出口江西省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108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吨，占比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33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%；其他出口比重依次为：福建省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90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吨、四川省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51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吨、上海市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48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528320" y="5660390"/>
          <a:ext cx="8652510" cy="2760980"/>
        </p:xfrm>
        <a:graphic>
          <a:graphicData uri="http://schemas.openxmlformats.org/drawingml/2006/table">
            <a:tbl>
              <a:tblPr firstRow="1" bandRow="1">
                <a:tableStyleId>{37CC9472-0717-482C-9B52-EF894644AA76}</a:tableStyleId>
              </a:tblPr>
              <a:tblGrid>
                <a:gridCol w="1290287"/>
                <a:gridCol w="1048078"/>
                <a:gridCol w="1047521"/>
                <a:gridCol w="1048079"/>
                <a:gridCol w="1047521"/>
                <a:gridCol w="1048078"/>
                <a:gridCol w="1048079"/>
                <a:gridCol w="1074867"/>
              </a:tblGrid>
              <a:tr h="4057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出口量（实物吨）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FFC000"/>
                      </a:solidFill>
                      <a:prstDash val="solid"/>
                    </a:lnL>
                    <a:lnT w="12700" cmpd="sng">
                      <a:solidFill>
                        <a:srgbClr val="FFC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注册地名称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T w="12700" cmpd="sng">
                      <a:solidFill>
                        <a:srgbClr val="FFC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T w="12700" cmpd="sng">
                      <a:solidFill>
                        <a:srgbClr val="FFC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T w="12700" cmpd="sng">
                      <a:solidFill>
                        <a:srgbClr val="FFC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T w="12700" cmpd="sng">
                      <a:solidFill>
                        <a:srgbClr val="FFC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T w="12700" cmpd="sng">
                      <a:solidFill>
                        <a:srgbClr val="FFC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T w="12700" cmpd="sng">
                      <a:solidFill>
                        <a:srgbClr val="FFC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R w="12700">
                      <a:solidFill>
                        <a:srgbClr val="FFC000"/>
                      </a:solidFill>
                      <a:prstDash val="solid"/>
                    </a:lnR>
                    <a:lnT w="12700" cmpd="sng">
                      <a:solidFill>
                        <a:srgbClr val="FFC000"/>
                      </a:solidFill>
                      <a:prstDash val="solid"/>
                    </a:lnT>
                  </a:tcPr>
                </a:tc>
              </a:tr>
              <a:tr h="4730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贸易伙伴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FFC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福建省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广东省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湖南省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江西省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上海市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四川省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总计（实物吨）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R w="12700">
                      <a:solidFill>
                        <a:srgbClr val="FFC000"/>
                      </a:solidFill>
                      <a:prstDash val="solid"/>
                    </a:lnR>
                  </a:tcPr>
                </a:tc>
              </a:tr>
              <a:tr h="2686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日本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FFC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43.01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1.601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0.1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17.122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48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119.833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R w="12700">
                      <a:solidFill>
                        <a:srgbClr val="FFC000"/>
                      </a:solidFill>
                      <a:prstDash val="solid"/>
                    </a:lnR>
                  </a:tcPr>
                </a:tc>
              </a:tr>
              <a:tr h="2692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韩国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FFC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0.008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40.101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80.109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R w="12700">
                      <a:solidFill>
                        <a:srgbClr val="FFC000"/>
                      </a:solidFill>
                      <a:prstDash val="solid"/>
                    </a:lnR>
                  </a:tcPr>
                </a:tc>
              </a:tr>
              <a:tr h="2686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德国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FFC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28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43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77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R w="12700">
                      <a:solidFill>
                        <a:srgbClr val="FFC000"/>
                      </a:solidFill>
                      <a:prstDash val="solid"/>
                    </a:lnR>
                  </a:tcPr>
                </a:tc>
              </a:tr>
              <a:tr h="2686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加拿大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FFC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17.75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17.75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R w="12700">
                      <a:solidFill>
                        <a:srgbClr val="FFC000"/>
                      </a:solidFill>
                      <a:prstDash val="solid"/>
                    </a:lnR>
                  </a:tcPr>
                </a:tc>
              </a:tr>
              <a:tr h="2692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法国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FFC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17.5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17.5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R w="12700">
                      <a:solidFill>
                        <a:srgbClr val="FFC000"/>
                      </a:solidFill>
                      <a:prstDash val="solid"/>
                    </a:lnR>
                  </a:tcPr>
                </a:tc>
              </a:tr>
              <a:tr h="2686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美国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FFC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1.815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7.815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R w="12700">
                      <a:solidFill>
                        <a:srgbClr val="FFC000"/>
                      </a:solidFill>
                      <a:prstDash val="solid"/>
                    </a:lnR>
                  </a:tcPr>
                </a:tc>
              </a:tr>
              <a:tr h="2692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总计（实物吨）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FFC000"/>
                      </a:solidFill>
                      <a:prstDash val="solid"/>
                    </a:lnL>
                    <a:lnB w="12700" cmpd="sng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89.61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B w="12700" cmpd="sng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34.509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B w="12700" cmpd="sng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0.95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B w="12700" cmpd="sng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107.538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B w="12700" cmpd="sng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48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B w="12700" cmpd="sng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51.271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B w="12700" cmpd="sng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331.878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R w="12700">
                      <a:solidFill>
                        <a:srgbClr val="FFC000"/>
                      </a:solidFill>
                      <a:prstDash val="solid"/>
                    </a:lnR>
                    <a:lnB w="12700" cmpd="sng">
                      <a:solidFill>
                        <a:srgbClr val="FFC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" y="3018155"/>
            <a:ext cx="4263390" cy="23717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140" y="3018155"/>
            <a:ext cx="4123055" cy="22910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" y="8709660"/>
            <a:ext cx="8640445" cy="37344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标题 1"/>
          <p:cNvSpPr>
            <a:spLocks noGrp="1"/>
          </p:cNvSpPr>
          <p:nvPr/>
        </p:nvSpPr>
        <p:spPr>
          <a:xfrm>
            <a:off x="0" y="0"/>
            <a:ext cx="9599613" cy="874713"/>
          </a:xfrm>
          <a:prstGeom prst="rect">
            <a:avLst/>
          </a:prstGeom>
          <a:gradFill>
            <a:gsLst>
              <a:gs pos="0">
                <a:srgbClr val="F9F9F9"/>
              </a:gs>
              <a:gs pos="100000">
                <a:srgbClr val="99CCFF"/>
              </a:gs>
            </a:gsLst>
            <a:lin ang="0" scaled="0"/>
          </a:gradFill>
          <a:ln w="9525">
            <a:noFill/>
          </a:ln>
        </p:spPr>
        <p:txBody>
          <a:bodyPr lIns="91440" tIns="45720" rIns="91440" bIns="45720" anchor="ctr"/>
          <a:p>
            <a:pPr algn="ctr" defTabSz="960755">
              <a:lnSpc>
                <a:spcPct val="90000"/>
              </a:lnSpc>
            </a:pPr>
            <a:r>
              <a:rPr lang="en-US" altLang="zh-CN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2024</a:t>
            </a:r>
            <a:r>
              <a:rPr lang="zh-CN" altLang="en-US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年</a:t>
            </a:r>
            <a:r>
              <a:rPr lang="en-US" altLang="zh-CN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8</a:t>
            </a:r>
            <a:r>
              <a:rPr lang="zh-CN" altLang="en-US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月</a:t>
            </a:r>
            <a:r>
              <a:rPr lang="zh-CN" altLang="en-US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钨铁</a:t>
            </a:r>
            <a:r>
              <a:rPr lang="zh-CN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出口统计分析</a:t>
            </a:r>
            <a:endParaRPr lang="zh-CN" sz="3500">
              <a:solidFill>
                <a:srgbClr val="7D533B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9100" y="1066800"/>
            <a:ext cx="870140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zh-CN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钨铁出口分析：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年本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月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中国出口总量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132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吨（上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月出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口总量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31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吨），环比增加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101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吨，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同比减少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25%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；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2024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年累计出口总量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1556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吨，同比增加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8%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r>
              <a:rPr lang="zh-CN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主要出口国别：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出口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日本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64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，占比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48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%；其他出口比重依次为：荷兰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48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吨、中国台湾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r>
              <a:rPr lang="zh-CN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主要出口省市：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江西省出口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81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吨，占比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61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%；其他出口比重依次为：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福建省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48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吨、辽宁省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580390" y="5794375"/>
          <a:ext cx="8541385" cy="2183130"/>
        </p:xfrm>
        <a:graphic>
          <a:graphicData uri="http://schemas.openxmlformats.org/drawingml/2006/table">
            <a:tbl>
              <a:tblPr firstRow="1" bandRow="1">
                <a:tableStyleId>{37CC9472-0717-482C-9B52-EF894644AA76}</a:tableStyleId>
              </a:tblPr>
              <a:tblGrid>
                <a:gridCol w="1999615"/>
                <a:gridCol w="1624965"/>
                <a:gridCol w="1624965"/>
                <a:gridCol w="1624965"/>
                <a:gridCol w="1666875"/>
              </a:tblGrid>
              <a:tr h="3638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出口量（实物吨）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F6A0A8"/>
                      </a:solidFill>
                      <a:prstDash val="solid"/>
                    </a:lnL>
                    <a:lnT w="12700" cmpd="sng">
                      <a:solidFill>
                        <a:srgbClr val="F6A0A8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注册地名称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T w="12700" cmpd="sng">
                      <a:solidFill>
                        <a:srgbClr val="F6A0A8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T w="12700" cmpd="sng">
                      <a:solidFill>
                        <a:srgbClr val="F6A0A8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T w="12700" cmpd="sng">
                      <a:solidFill>
                        <a:srgbClr val="F6A0A8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R w="12700">
                      <a:solidFill>
                        <a:srgbClr val="F6A0A8"/>
                      </a:solidFill>
                      <a:prstDash val="solid"/>
                    </a:lnR>
                    <a:lnT w="12700" cmpd="sng">
                      <a:solidFill>
                        <a:srgbClr val="F6A0A8"/>
                      </a:solidFill>
                      <a:prstDash val="solid"/>
                    </a:lnT>
                  </a:tcPr>
                </a:tc>
              </a:tr>
              <a:tr h="3638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贸易伙伴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F6A0A8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福建省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江西省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辽宁省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总计（实物吨）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R w="12700">
                      <a:solidFill>
                        <a:srgbClr val="F6A0A8"/>
                      </a:solidFill>
                      <a:prstDash val="solid"/>
                    </a:lnR>
                  </a:tcPr>
                </a:tc>
              </a:tr>
              <a:tr h="363855">
                <a:tc>
                  <a:txBody>
                    <a:bodyPr/>
                    <a:p>
                      <a:pPr marL="9525" indent="0" algn="ctr" fontAlgn="ctr"/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日本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12700">
                      <a:solidFill>
                        <a:srgbClr val="F6A0A8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842" marR="9842" marT="9842" anchor="ctr" anchorCtr="0"/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61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842" marR="9842" marT="9842" anchor="ctr" anchorCtr="0"/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842" marR="9842" marT="9842" anchor="ctr" anchorCtr="0"/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64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R w="12700">
                      <a:solidFill>
                        <a:srgbClr val="F6A0A8"/>
                      </a:solidFill>
                      <a:prstDash val="solid"/>
                    </a:lnR>
                  </a:tcPr>
                </a:tc>
              </a:tr>
              <a:tr h="363855">
                <a:tc>
                  <a:txBody>
                    <a:bodyPr/>
                    <a:p>
                      <a:pPr marL="9525" indent="0" algn="ctr" fontAlgn="ctr"/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荷兰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12700">
                      <a:solidFill>
                        <a:srgbClr val="F6A0A8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48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842" marR="9842" marT="9842" anchor="ctr" anchorCtr="0"/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842" marR="9842" marT="9842" anchor="ctr" anchorCtr="0"/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842" marR="9842" marT="9842" anchor="ctr" anchorCtr="0"/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48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R w="12700">
                      <a:solidFill>
                        <a:srgbClr val="F6A0A8"/>
                      </a:solidFill>
                      <a:prstDash val="solid"/>
                    </a:lnR>
                  </a:tcPr>
                </a:tc>
              </a:tr>
              <a:tr h="363855">
                <a:tc>
                  <a:txBody>
                    <a:bodyPr/>
                    <a:p>
                      <a:pPr marL="9525" indent="0" algn="ctr" fontAlgn="ctr"/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中国台湾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12700">
                      <a:solidFill>
                        <a:srgbClr val="F6A0A8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842" marR="9842" marT="9842" anchor="ctr" anchorCtr="0"/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842" marR="9842" marT="9842" anchor="ctr" anchorCtr="0"/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842" marR="9842" marT="9842" anchor="ctr" anchorCtr="0"/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R w="12700">
                      <a:solidFill>
                        <a:srgbClr val="F6A0A8"/>
                      </a:solidFill>
                      <a:prstDash val="solid"/>
                    </a:lnR>
                  </a:tcPr>
                </a:tc>
              </a:tr>
              <a:tr h="363855">
                <a:tc>
                  <a:txBody>
                    <a:bodyPr/>
                    <a:p>
                      <a:pPr marL="9525" indent="0" algn="ctr" fontAlgn="ctr"/>
                      <a:r>
                        <a:rPr lang="zh-CN" sz="120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总计（实物吨）</a:t>
                      </a:r>
                      <a:endParaRPr lang="zh-CN" sz="1200" i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12700">
                      <a:solidFill>
                        <a:srgbClr val="F6A0A8"/>
                      </a:solidFill>
                      <a:prstDash val="solid"/>
                    </a:lnL>
                    <a:lnB w="12700" cmpd="sng">
                      <a:solidFill>
                        <a:srgbClr val="F6A0A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sz="120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48</a:t>
                      </a:r>
                      <a:endParaRPr lang="zh-CN" sz="1200" i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B w="12700" cmpd="sng">
                      <a:solidFill>
                        <a:srgbClr val="F6A0A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sz="120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81</a:t>
                      </a:r>
                      <a:endParaRPr lang="zh-CN" sz="1200" i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B w="12700" cmpd="sng">
                      <a:solidFill>
                        <a:srgbClr val="F6A0A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sz="120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zh-CN" sz="1200" i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B w="12700" cmpd="sng">
                      <a:solidFill>
                        <a:srgbClr val="F6A0A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sz="120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132</a:t>
                      </a:r>
                      <a:endParaRPr lang="zh-CN" sz="1200" i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R w="12700">
                      <a:solidFill>
                        <a:srgbClr val="F6A0A8"/>
                      </a:solidFill>
                      <a:prstDash val="solid"/>
                    </a:lnR>
                    <a:lnB w="12700" cmpd="sng">
                      <a:solidFill>
                        <a:srgbClr val="F6A0A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90" y="3000375"/>
            <a:ext cx="4069080" cy="22288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625" y="3000375"/>
            <a:ext cx="4247515" cy="216027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390" y="8531225"/>
            <a:ext cx="8540115" cy="34905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标题 1"/>
          <p:cNvSpPr>
            <a:spLocks noGrp="1"/>
          </p:cNvSpPr>
          <p:nvPr/>
        </p:nvSpPr>
        <p:spPr>
          <a:xfrm>
            <a:off x="0" y="0"/>
            <a:ext cx="9599613" cy="874713"/>
          </a:xfrm>
          <a:prstGeom prst="rect">
            <a:avLst/>
          </a:prstGeom>
          <a:gradFill>
            <a:gsLst>
              <a:gs pos="0">
                <a:srgbClr val="F9F9F9"/>
              </a:gs>
              <a:gs pos="100000">
                <a:srgbClr val="99CCFF"/>
              </a:gs>
            </a:gsLst>
            <a:lin ang="0" scaled="0"/>
          </a:gradFill>
          <a:ln w="9525">
            <a:noFill/>
          </a:ln>
        </p:spPr>
        <p:txBody>
          <a:bodyPr lIns="91440" tIns="45720" rIns="91440" bIns="45720" anchor="ctr"/>
          <a:p>
            <a:pPr algn="ctr" defTabSz="960755">
              <a:lnSpc>
                <a:spcPct val="90000"/>
              </a:lnSpc>
            </a:pPr>
            <a:r>
              <a:rPr lang="en-US" altLang="zh-CN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2024</a:t>
            </a:r>
            <a:r>
              <a:rPr lang="zh-CN" altLang="en-US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年</a:t>
            </a:r>
            <a:r>
              <a:rPr lang="en-US" altLang="zh-CN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8</a:t>
            </a:r>
            <a:r>
              <a:rPr lang="zh-CN" altLang="en-US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月</a:t>
            </a:r>
            <a:r>
              <a:rPr lang="zh-CN" altLang="en-US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偏钨酸铵</a:t>
            </a:r>
            <a:r>
              <a:rPr lang="zh-CN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出口统计分析</a:t>
            </a:r>
            <a:endParaRPr lang="zh-CN" sz="3500">
              <a:solidFill>
                <a:srgbClr val="7D533B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0060" y="1192530"/>
            <a:ext cx="876109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zh-CN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偏钨酸铵出口分析：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年本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月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中国出口总量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146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吨（上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月出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口总量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142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吨），环比增长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3%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同比减少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39%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；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2024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年累计出口总量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1337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吨，同比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减少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2%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r>
              <a:rPr lang="zh-CN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主要出口国别：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出口丹麦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60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吨，占比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41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%；其他出口比重依次为：美国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40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吨、哈萨克斯坦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21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r>
              <a:rPr lang="zh-CN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主要出口省市：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四川省出口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100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吨，占比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69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%；其他出口比重依次为：江西省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44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吨、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福建省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吨。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610235" y="5151755"/>
          <a:ext cx="8537575" cy="3148965"/>
        </p:xfrm>
        <a:graphic>
          <a:graphicData uri="http://schemas.openxmlformats.org/drawingml/2006/table">
            <a:tbl>
              <a:tblPr firstRow="1" bandRow="1">
                <a:tableStyleId>{37CC9472-0717-482C-9B52-EF894644AA76}</a:tableStyleId>
              </a:tblPr>
              <a:tblGrid>
                <a:gridCol w="1999615"/>
                <a:gridCol w="1623060"/>
                <a:gridCol w="1624330"/>
                <a:gridCol w="1624330"/>
                <a:gridCol w="1666240"/>
              </a:tblGrid>
              <a:tr h="3498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出口量（实物吨）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0070C0"/>
                      </a:solidFill>
                      <a:prstDash val="solid"/>
                    </a:lnL>
                    <a:lnT w="12700" cmpd="sng">
                      <a:solidFill>
                        <a:srgbClr val="0070C0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注册地名称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T w="12700" cmpd="sng">
                      <a:solidFill>
                        <a:srgbClr val="0070C0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T w="12700" cmpd="sng">
                      <a:solidFill>
                        <a:srgbClr val="0070C0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T w="12700" cmpd="sng">
                      <a:solidFill>
                        <a:srgbClr val="0070C0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R w="12700">
                      <a:solidFill>
                        <a:srgbClr val="0070C0"/>
                      </a:solidFill>
                      <a:prstDash val="solid"/>
                    </a:lnR>
                    <a:lnT w="12700" cmpd="sng">
                      <a:solidFill>
                        <a:srgbClr val="0070C0"/>
                      </a:solidFill>
                      <a:prstDash val="solid"/>
                    </a:lnT>
                  </a:tcPr>
                </a:tc>
              </a:tr>
              <a:tr h="349885">
                <a:tc>
                  <a:txBody>
                    <a:bodyPr/>
                    <a:p>
                      <a:pPr marL="9525" indent="0" algn="ctr" fontAlgn="ctr"/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丹麦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12700">
                      <a:solidFill>
                        <a:srgbClr val="0070C0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/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/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/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R w="12700">
                      <a:solidFill>
                        <a:srgbClr val="0070C0"/>
                      </a:solidFill>
                      <a:prstDash val="solid"/>
                    </a:lnR>
                  </a:tcPr>
                </a:tc>
              </a:tr>
              <a:tr h="349885">
                <a:tc>
                  <a:txBody>
                    <a:bodyPr/>
                    <a:p>
                      <a:pPr marL="9525" indent="0" algn="ctr" fontAlgn="ctr"/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美国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12700">
                      <a:solidFill>
                        <a:srgbClr val="0070C0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/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/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19.505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/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39.505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R w="12700">
                      <a:solidFill>
                        <a:srgbClr val="0070C0"/>
                      </a:solidFill>
                      <a:prstDash val="solid"/>
                    </a:lnR>
                  </a:tcPr>
                </a:tc>
              </a:tr>
              <a:tr h="349885">
                <a:tc>
                  <a:txBody>
                    <a:bodyPr/>
                    <a:p>
                      <a:pPr marL="9525" indent="0" algn="ctr" fontAlgn="ctr"/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哈萨克斯坦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12700">
                      <a:solidFill>
                        <a:srgbClr val="0070C0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/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/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/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R w="12700">
                      <a:solidFill>
                        <a:srgbClr val="0070C0"/>
                      </a:solidFill>
                      <a:prstDash val="solid"/>
                    </a:lnR>
                  </a:tcPr>
                </a:tc>
              </a:tr>
              <a:tr h="349885">
                <a:tc>
                  <a:txBody>
                    <a:bodyPr/>
                    <a:p>
                      <a:pPr marL="9525" indent="0" algn="ctr" fontAlgn="ctr"/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荷兰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12700">
                      <a:solidFill>
                        <a:srgbClr val="0070C0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/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/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20.412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/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20.412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R w="12700">
                      <a:solidFill>
                        <a:srgbClr val="0070C0"/>
                      </a:solidFill>
                      <a:prstDash val="solid"/>
                    </a:lnR>
                  </a:tcPr>
                </a:tc>
              </a:tr>
              <a:tr h="349885">
                <a:tc>
                  <a:txBody>
                    <a:bodyPr/>
                    <a:p>
                      <a:pPr marL="9525" indent="0" algn="ctr" fontAlgn="ctr"/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俄罗斯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12700">
                      <a:solidFill>
                        <a:srgbClr val="0070C0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/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/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/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R w="12700">
                      <a:solidFill>
                        <a:srgbClr val="0070C0"/>
                      </a:solidFill>
                      <a:prstDash val="solid"/>
                    </a:lnR>
                  </a:tcPr>
                </a:tc>
              </a:tr>
              <a:tr h="349885">
                <a:tc>
                  <a:txBody>
                    <a:bodyPr/>
                    <a:p>
                      <a:pPr marL="9525" indent="0" algn="ctr" fontAlgn="ctr"/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波兰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12700">
                      <a:solidFill>
                        <a:srgbClr val="0070C0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1.5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/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/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/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1.5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R w="12700">
                      <a:solidFill>
                        <a:srgbClr val="0070C0"/>
                      </a:solidFill>
                      <a:prstDash val="solid"/>
                    </a:lnR>
                  </a:tcPr>
                </a:tc>
              </a:tr>
              <a:tr h="349885">
                <a:tc>
                  <a:txBody>
                    <a:bodyPr/>
                    <a:p>
                      <a:pPr marL="9525" indent="0" algn="ctr" fontAlgn="ctr"/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中国台湾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12700">
                      <a:solidFill>
                        <a:srgbClr val="0070C0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/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0.2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/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/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0.2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R w="12700">
                      <a:solidFill>
                        <a:srgbClr val="0070C0"/>
                      </a:solidFill>
                      <a:prstDash val="solid"/>
                    </a:lnR>
                  </a:tcPr>
                </a:tc>
              </a:tr>
              <a:tr h="349885">
                <a:tc>
                  <a:txBody>
                    <a:bodyPr/>
                    <a:p>
                      <a:pPr marL="9525" indent="0" algn="ctr" fontAlgn="ctr"/>
                      <a:r>
                        <a:rPr lang="zh-CN" sz="1200" i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总计（实物吨）</a:t>
                      </a:r>
                      <a:endParaRPr lang="zh-CN" sz="1200" i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12700">
                      <a:solidFill>
                        <a:srgbClr val="0070C0"/>
                      </a:solidFill>
                      <a:prstDash val="solid"/>
                    </a:lnL>
                    <a:lnB w="12700" cmpd="sng">
                      <a:solidFill>
                        <a:srgbClr val="007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sz="1200" i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1.5</a:t>
                      </a:r>
                      <a:endParaRPr lang="zh-CN" sz="1200" i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B w="12700" cmpd="sng">
                      <a:solidFill>
                        <a:srgbClr val="007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sz="1200" i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44.2</a:t>
                      </a:r>
                      <a:endParaRPr lang="zh-CN" sz="1200" i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B w="12700" cmpd="sng">
                      <a:solidFill>
                        <a:srgbClr val="007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sz="1200" i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99.917</a:t>
                      </a:r>
                      <a:endParaRPr lang="zh-CN" sz="1200" i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B w="12700" cmpd="sng">
                      <a:solidFill>
                        <a:srgbClr val="007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sz="1200" i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145.617</a:t>
                      </a:r>
                      <a:endParaRPr lang="zh-CN" sz="1200" i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R w="12700">
                      <a:solidFill>
                        <a:srgbClr val="0070C0"/>
                      </a:solidFill>
                      <a:prstDash val="solid"/>
                    </a:lnR>
                    <a:lnB w="12700" cmpd="sng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70" y="3126740"/>
            <a:ext cx="4115435" cy="17640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355" y="3126740"/>
            <a:ext cx="4274820" cy="17056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70" y="8620125"/>
            <a:ext cx="8630285" cy="35693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标题 1"/>
          <p:cNvSpPr>
            <a:spLocks noGrp="1"/>
          </p:cNvSpPr>
          <p:nvPr/>
        </p:nvSpPr>
        <p:spPr>
          <a:xfrm>
            <a:off x="0" y="0"/>
            <a:ext cx="9599613" cy="874713"/>
          </a:xfrm>
          <a:prstGeom prst="rect">
            <a:avLst/>
          </a:prstGeom>
          <a:gradFill>
            <a:gsLst>
              <a:gs pos="0">
                <a:srgbClr val="F9F9F9"/>
              </a:gs>
              <a:gs pos="100000">
                <a:srgbClr val="99CCFF"/>
              </a:gs>
            </a:gsLst>
            <a:lin ang="0" scaled="0"/>
          </a:gradFill>
          <a:ln w="9525">
            <a:noFill/>
          </a:ln>
        </p:spPr>
        <p:txBody>
          <a:bodyPr lIns="91440" tIns="45720" rIns="91440" bIns="45720" anchor="ctr"/>
          <a:p>
            <a:pPr algn="ctr" defTabSz="960755">
              <a:lnSpc>
                <a:spcPct val="90000"/>
              </a:lnSpc>
            </a:pPr>
            <a:r>
              <a:rPr lang="en-US" altLang="zh-CN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2024</a:t>
            </a:r>
            <a:r>
              <a:rPr lang="zh-CN" altLang="en-US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年</a:t>
            </a:r>
            <a:r>
              <a:rPr lang="en-US" altLang="zh-CN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8</a:t>
            </a:r>
            <a:r>
              <a:rPr lang="zh-CN" altLang="en-US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月</a:t>
            </a:r>
            <a:r>
              <a:rPr lang="zh-CN" altLang="en-US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钨废碎料</a:t>
            </a:r>
            <a:r>
              <a:rPr lang="zh-CN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出口统计分析</a:t>
            </a:r>
            <a:endParaRPr lang="zh-CN" sz="3500">
              <a:solidFill>
                <a:srgbClr val="7D533B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0060" y="1377950"/>
            <a:ext cx="864171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zh-CN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钨废碎料出口分析：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年本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月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中国出口总量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53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吨（上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月出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口总量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40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吨），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环比增长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33%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同比增加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29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吨；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2024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年累计出口总量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426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吨，同比增加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44%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r>
              <a:rPr lang="zh-CN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主要出口国别：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出口美国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21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吨，占比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40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%；其他出口比重依次为：日本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吨，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荷兰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12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主要出口省市：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福建省出口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23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吨，占比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43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%；其他出口比重依次为：四川省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吨、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广东省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10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594360" y="5915660"/>
          <a:ext cx="8642350" cy="2487930"/>
        </p:xfrm>
        <a:graphic>
          <a:graphicData uri="http://schemas.openxmlformats.org/drawingml/2006/table">
            <a:tbl>
              <a:tblPr firstRow="1" bandRow="1">
                <a:tableStyleId>{37CC9472-0717-482C-9B52-EF894644AA76}</a:tableStyleId>
              </a:tblPr>
              <a:tblGrid>
                <a:gridCol w="2023745"/>
                <a:gridCol w="1643380"/>
                <a:gridCol w="1644650"/>
                <a:gridCol w="1644650"/>
                <a:gridCol w="1685925"/>
              </a:tblGrid>
              <a:tr h="4146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出口量（实物吨）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662995"/>
                      </a:solidFill>
                      <a:prstDash val="solid"/>
                    </a:lnL>
                    <a:lnT w="12700" cmpd="sng">
                      <a:solidFill>
                        <a:srgbClr val="662995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注册地名称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T w="12700" cmpd="sng">
                      <a:solidFill>
                        <a:srgbClr val="662995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T w="12700" cmpd="sng">
                      <a:solidFill>
                        <a:srgbClr val="662995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T w="12700" cmpd="sng">
                      <a:solidFill>
                        <a:srgbClr val="662995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R w="12700">
                      <a:solidFill>
                        <a:srgbClr val="662995"/>
                      </a:solidFill>
                      <a:prstDash val="solid"/>
                    </a:lnR>
                    <a:lnT w="12700" cmpd="sng">
                      <a:solidFill>
                        <a:srgbClr val="662995"/>
                      </a:solidFill>
                      <a:prstDash val="solid"/>
                    </a:lnT>
                  </a:tcPr>
                </a:tc>
              </a:tr>
              <a:tr h="4146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贸易伙伴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662995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福建省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广东省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四川省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总计（实物吨）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R w="12700">
                      <a:solidFill>
                        <a:srgbClr val="662995"/>
                      </a:solidFill>
                      <a:prstDash val="solid"/>
                    </a:lnR>
                  </a:tcPr>
                </a:tc>
              </a:tr>
              <a:tr h="41465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美国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12700">
                      <a:solidFill>
                        <a:srgbClr val="662995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11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842" marR="9842" marT="9842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842" marR="9842" marT="9842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842" marR="9842" marT="9842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21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R w="12700">
                      <a:solidFill>
                        <a:srgbClr val="662995"/>
                      </a:solidFill>
                      <a:prstDash val="solid"/>
                    </a:lnR>
                  </a:tcPr>
                </a:tc>
              </a:tr>
              <a:tr h="41465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日本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12700">
                      <a:solidFill>
                        <a:srgbClr val="662995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842" marR="9842" marT="9842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842" marR="9842" marT="9842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842" marR="9842" marT="9842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alt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R w="12700">
                      <a:solidFill>
                        <a:srgbClr val="662995"/>
                      </a:solidFill>
                      <a:prstDash val="solid"/>
                    </a:lnR>
                  </a:tcPr>
                </a:tc>
              </a:tr>
              <a:tr h="41465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荷兰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12700">
                      <a:solidFill>
                        <a:srgbClr val="662995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842" marR="9842" marT="9842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842" marR="9842" marT="9842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842" marR="9842" marT="9842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sz="1200" b="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</a:t>
                      </a:r>
                      <a:endParaRPr lang="zh-CN" sz="1200" b="0" i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R w="12700">
                      <a:solidFill>
                        <a:srgbClr val="662995"/>
                      </a:solidFill>
                      <a:prstDash val="solid"/>
                    </a:lnR>
                  </a:tcPr>
                </a:tc>
              </a:tr>
              <a:tr h="41465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sz="120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总计（实物吨）</a:t>
                      </a:r>
                      <a:endParaRPr lang="zh-CN" sz="1200" i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12700">
                      <a:solidFill>
                        <a:srgbClr val="662995"/>
                      </a:solidFill>
                      <a:prstDash val="solid"/>
                    </a:lnL>
                    <a:lnB w="12700" cmpd="sng">
                      <a:solidFill>
                        <a:srgbClr val="662995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sz="120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23</a:t>
                      </a:r>
                      <a:endParaRPr lang="zh-CN" sz="1200" i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B w="12700" cmpd="sng">
                      <a:solidFill>
                        <a:srgbClr val="662995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sz="120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zh-CN" sz="1200" i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B w="12700" cmpd="sng">
                      <a:solidFill>
                        <a:srgbClr val="662995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sz="120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</a:t>
                      </a:r>
                      <a:endParaRPr lang="zh-CN" sz="1200" i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B w="12700" cmpd="sng">
                      <a:solidFill>
                        <a:srgbClr val="662995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sz="120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53</a:t>
                      </a:r>
                      <a:endParaRPr lang="zh-CN" sz="1200" i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R w="12700">
                      <a:solidFill>
                        <a:srgbClr val="662995"/>
                      </a:solidFill>
                      <a:prstDash val="solid"/>
                    </a:lnR>
                    <a:lnB w="12700" cmpd="sng">
                      <a:solidFill>
                        <a:srgbClr val="66299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670" y="3275965"/>
            <a:ext cx="4256405" cy="21380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" y="3264535"/>
            <a:ext cx="4071620" cy="21501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" y="8748395"/>
            <a:ext cx="8642350" cy="35744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752475" y="11369040"/>
            <a:ext cx="8094345" cy="450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1800">
                <a:solidFill>
                  <a:schemeClr val="accent1"/>
                </a:solidFill>
              </a:rPr>
              <a:t>- </a:t>
            </a:r>
            <a:r>
              <a:rPr lang="zh-CN" altLang="en-US" sz="1800">
                <a:solidFill>
                  <a:schemeClr val="accent1"/>
                </a:solidFill>
              </a:rPr>
              <a:t>报告完</a:t>
            </a:r>
            <a:r>
              <a:rPr lang="en-US" altLang="zh-CN" sz="1800">
                <a:solidFill>
                  <a:schemeClr val="accent1"/>
                </a:solidFill>
              </a:rPr>
              <a:t> -</a:t>
            </a:r>
            <a:endParaRPr lang="en-US" altLang="zh-CN" sz="1800">
              <a:solidFill>
                <a:schemeClr val="accent1"/>
              </a:solidFill>
            </a:endParaRPr>
          </a:p>
        </p:txBody>
      </p:sp>
      <p:sp>
        <p:nvSpPr>
          <p:cNvPr id="12" name="标题 11"/>
          <p:cNvSpPr/>
          <p:nvPr>
            <p:ph type="title"/>
            <p:custDataLst>
              <p:tags r:id="rId1"/>
            </p:custDataLst>
          </p:nvPr>
        </p:nvSpPr>
        <p:spPr>
          <a:xfrm>
            <a:off x="158750" y="11819255"/>
            <a:ext cx="9442450" cy="706755"/>
          </a:xfrm>
        </p:spPr>
        <p:txBody>
          <a:bodyPr>
            <a:normAutofit fontScale="90000"/>
          </a:bodyPr>
          <a:p>
            <a:r>
              <a:rPr lang="zh-CN" altLang="en-US" sz="178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说明：海关数据分地区和国别明细表为excel表格文件，每月下旬发送至白金会员电子邮件。本报告所有图表均为钨钼云商原创设计发布，引用数据须注明来源，请支持版权，谢谢。</a:t>
            </a:r>
            <a:br>
              <a:rPr lang="zh-CN" altLang="en-US" sz="178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</a:br>
            <a:r>
              <a:rPr lang="zh-CN" altLang="en-US" sz="178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联系人：耿志强，13526952128（微信同号）</a:t>
            </a:r>
            <a:endParaRPr lang="zh-CN" altLang="en-US" sz="178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-635" y="0"/>
            <a:ext cx="9599613" cy="874713"/>
          </a:xfrm>
          <a:prstGeom prst="rect">
            <a:avLst/>
          </a:prstGeom>
          <a:gradFill>
            <a:gsLst>
              <a:gs pos="0">
                <a:srgbClr val="F9F9F9"/>
              </a:gs>
              <a:gs pos="100000">
                <a:srgbClr val="99CCFF"/>
              </a:gs>
            </a:gsLst>
            <a:lin ang="0" scaled="0"/>
          </a:gradFill>
          <a:ln w="9525">
            <a:noFill/>
          </a:ln>
        </p:spPr>
        <p:txBody>
          <a:bodyPr lIns="91440" tIns="45720" rIns="91440" bIns="45720" anchor="ctr"/>
          <a:p>
            <a:pPr algn="ctr" defTabSz="960755">
              <a:lnSpc>
                <a:spcPct val="90000"/>
              </a:lnSpc>
            </a:pPr>
            <a:r>
              <a:rPr lang="en-US" altLang="zh-CN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2024</a:t>
            </a:r>
            <a:r>
              <a:rPr lang="zh-CN" altLang="en-US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年</a:t>
            </a:r>
            <a:r>
              <a:rPr lang="en-US" altLang="zh-CN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8</a:t>
            </a:r>
            <a:r>
              <a:rPr lang="zh-CN" altLang="en-US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月硬质合金进</a:t>
            </a:r>
            <a:r>
              <a:rPr lang="zh-CN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出口数据统计</a:t>
            </a:r>
            <a:endParaRPr lang="zh-CN" sz="3500">
              <a:solidFill>
                <a:srgbClr val="7D533B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40" y="875030"/>
            <a:ext cx="8383905" cy="52120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40" y="6087110"/>
            <a:ext cx="8383270" cy="52819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标题 1"/>
          <p:cNvSpPr>
            <a:spLocks noGrp="1"/>
          </p:cNvSpPr>
          <p:nvPr>
            <p:ph type="title"/>
          </p:nvPr>
        </p:nvSpPr>
        <p:spPr>
          <a:xfrm>
            <a:off x="635" y="0"/>
            <a:ext cx="9601200" cy="1162050"/>
          </a:xfrm>
          <a:gradFill>
            <a:gsLst>
              <a:gs pos="0">
                <a:srgbClr val="F9F9F9"/>
              </a:gs>
              <a:gs pos="100000">
                <a:srgbClr val="99CCFF"/>
              </a:gs>
            </a:gsLst>
            <a:lin ang="0" scaled="1"/>
          </a:gradFill>
          <a:ln>
            <a:noFill/>
          </a:ln>
        </p:spPr>
        <p:txBody>
          <a:bodyPr lIns="91440" tIns="45720" rIns="91440" bIns="45720" anchor="ctr"/>
          <a:p>
            <a:r>
              <a:rPr lang="zh-CN" altLang="en-US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一、</a:t>
            </a:r>
            <a:r>
              <a:rPr lang="en-US" altLang="zh-CN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2024</a:t>
            </a:r>
            <a:r>
              <a:rPr lang="zh-CN" altLang="en-US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年</a:t>
            </a:r>
            <a:r>
              <a:rPr lang="en-US" altLang="zh-CN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8</a:t>
            </a:r>
            <a:r>
              <a:rPr lang="zh-CN" altLang="en-US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月钨进出口总况</a:t>
            </a:r>
            <a:endParaRPr lang="zh-CN" altLang="en-US" sz="3500">
              <a:solidFill>
                <a:srgbClr val="7D533B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3390" y="1747520"/>
            <a:ext cx="8696325" cy="41529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20" y="6452235"/>
            <a:ext cx="8696325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601200" cy="1162050"/>
          </a:xfrm>
          <a:gradFill>
            <a:gsLst>
              <a:gs pos="0">
                <a:srgbClr val="F9F9F9"/>
              </a:gs>
              <a:gs pos="100000">
                <a:srgbClr val="99CCFF"/>
              </a:gs>
            </a:gsLst>
            <a:lin ang="0" scaled="0"/>
          </a:gradFill>
          <a:ln>
            <a:noFill/>
          </a:ln>
        </p:spPr>
        <p:txBody>
          <a:bodyPr lIns="91440" tIns="45720" rIns="91440" bIns="45720" anchor="ctr"/>
          <a:p>
            <a:r>
              <a:rPr lang="zh-CN" altLang="zh-CN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二</a:t>
            </a:r>
            <a:r>
              <a:rPr lang="zh-CN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2024</a:t>
            </a:r>
            <a:r>
              <a:rPr lang="zh-CN" altLang="en-US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年</a:t>
            </a:r>
            <a:r>
              <a:rPr lang="en-US" altLang="zh-CN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8</a:t>
            </a:r>
            <a:r>
              <a:rPr lang="zh-CN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月主要钨产品进出口分析</a:t>
            </a:r>
            <a:endParaRPr lang="zh-CN" sz="3500">
              <a:solidFill>
                <a:srgbClr val="7D533B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670" y="1783080"/>
            <a:ext cx="8853805" cy="45605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70" y="6666865"/>
            <a:ext cx="8787130" cy="46107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-317" y="-317"/>
            <a:ext cx="9599613" cy="874713"/>
          </a:xfrm>
          <a:prstGeom prst="rect">
            <a:avLst/>
          </a:prstGeom>
          <a:gradFill>
            <a:gsLst>
              <a:gs pos="0">
                <a:srgbClr val="F9F9F9"/>
              </a:gs>
              <a:gs pos="100000">
                <a:srgbClr val="99CCFF"/>
              </a:gs>
            </a:gsLst>
            <a:lin ang="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/>
            <a:r>
              <a:rPr lang="en-US" altLang="zh-CN" sz="3500" strike="noStrike" noProof="1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</a:t>
            </a:r>
            <a:r>
              <a:rPr lang="zh-CN" altLang="en-US" sz="3500" strike="noStrike" noProof="1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3500" strike="noStrike" noProof="1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</a:t>
            </a:r>
            <a:r>
              <a:rPr lang="zh-CN" altLang="en-US" sz="3500" strike="noStrike" noProof="1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zh-CN" sz="3500" strike="noStrike" noProof="1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钨精矿进口统计分析</a:t>
            </a:r>
            <a:endParaRPr sz="3500" strike="noStrike" noProof="1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58470" y="1071880"/>
            <a:ext cx="873633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zh-CN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钨精矿进口分析：</a:t>
            </a:r>
            <a:r>
              <a:rPr lang="zh-CN" sz="1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</a:t>
            </a:r>
            <a:r>
              <a:rPr lang="en-US" altLang="zh-CN" sz="1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sz="1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年本</a:t>
            </a:r>
            <a:r>
              <a:rPr lang="zh-CN" altLang="en-US" sz="1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月</a:t>
            </a:r>
            <a:r>
              <a:rPr lang="zh-CN" sz="1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中国进口总量</a:t>
            </a:r>
            <a:r>
              <a:rPr lang="en-US" altLang="zh-CN" sz="1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1193</a:t>
            </a:r>
            <a:r>
              <a:rPr lang="zh-CN" sz="1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吨（上月进口总量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1011</a:t>
            </a:r>
            <a:r>
              <a:rPr lang="zh-CN" sz="1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吨），环比增加</a:t>
            </a:r>
            <a:r>
              <a:rPr lang="en-US" altLang="zh-CN" sz="1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18%</a:t>
            </a:r>
            <a:r>
              <a:rPr lang="zh-CN" altLang="en-US" sz="1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，同比增加</a:t>
            </a:r>
            <a:r>
              <a:rPr lang="en-US" altLang="zh-CN" sz="1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136%</a:t>
            </a:r>
            <a:r>
              <a:rPr lang="zh-CN" altLang="en-US" sz="1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</a:t>
            </a:r>
            <a:r>
              <a:rPr lang="en-US" altLang="zh-CN" sz="1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2024</a:t>
            </a:r>
            <a:r>
              <a:rPr lang="zh-CN" altLang="en-US" sz="1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年累计进口总量</a:t>
            </a:r>
            <a:r>
              <a:rPr lang="en-US" altLang="zh-CN" sz="1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6639</a:t>
            </a:r>
            <a:r>
              <a:rPr lang="zh-CN" altLang="en-US" sz="1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吨，同比增加</a:t>
            </a:r>
            <a:r>
              <a:rPr lang="en-US" altLang="zh-CN" sz="1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95%</a:t>
            </a:r>
            <a:r>
              <a:rPr lang="zh-CN" sz="1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lang="zh-CN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主要进口国别：</a:t>
            </a:r>
            <a:r>
              <a:rPr lang="zh-CN" sz="1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从朝鲜进口</a:t>
            </a:r>
            <a:r>
              <a:rPr lang="en-US" altLang="zh-CN" sz="1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288</a:t>
            </a:r>
            <a:r>
              <a:rPr lang="zh-CN" sz="1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吨，占比</a:t>
            </a:r>
            <a:r>
              <a:rPr lang="en-US" altLang="zh-CN" sz="1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24</a:t>
            </a:r>
            <a:r>
              <a:rPr lang="zh-CN" sz="1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%；其他进口比重依次为：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蒙古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199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吨、俄罗斯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165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吨、卢旺达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144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吨、</a:t>
            </a:r>
            <a:r>
              <a:rPr lang="zh-CN" sz="1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玻利维亚</a:t>
            </a:r>
            <a:r>
              <a:rPr lang="en-US" altLang="zh-CN" sz="1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90</a:t>
            </a:r>
            <a:r>
              <a:rPr lang="zh-CN" altLang="en-US" sz="1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吨。</a:t>
            </a:r>
            <a:endParaRPr lang="zh-CN" sz="14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主要进口省市：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江西省进口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516</a:t>
            </a:r>
            <a:r>
              <a:rPr lang="zh-CN" sz="1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吨，占比</a:t>
            </a:r>
            <a:r>
              <a:rPr lang="en-US" altLang="zh-CN" sz="1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43</a:t>
            </a:r>
            <a:r>
              <a:rPr lang="zh-CN" sz="1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%；其他进口比重依次为：福建省</a:t>
            </a:r>
            <a:r>
              <a:rPr lang="en-US" altLang="zh-CN" sz="1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237</a:t>
            </a:r>
            <a:r>
              <a:rPr lang="zh-CN" altLang="en-US" sz="1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吨、</a:t>
            </a:r>
            <a:r>
              <a:rPr lang="zh-CN" sz="1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辽宁省</a:t>
            </a:r>
            <a:r>
              <a:rPr lang="en-US" altLang="zh-CN" sz="1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189</a:t>
            </a:r>
            <a:r>
              <a:rPr lang="zh-CN" altLang="en-US" sz="1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吨、</a:t>
            </a:r>
            <a:r>
              <a:rPr lang="zh-CN" sz="1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云南省</a:t>
            </a:r>
            <a:r>
              <a:rPr lang="en-US" altLang="zh-CN" sz="1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102</a:t>
            </a:r>
            <a:r>
              <a:rPr lang="zh-CN" altLang="en-US" sz="1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吨、吉林省</a:t>
            </a:r>
            <a:r>
              <a:rPr lang="en-US" altLang="zh-CN" sz="1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99</a:t>
            </a:r>
            <a:r>
              <a:rPr lang="zh-CN" altLang="en-US" sz="1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吨、内蒙古自治区</a:t>
            </a:r>
            <a:r>
              <a:rPr lang="en-US" altLang="zh-CN" sz="1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49</a:t>
            </a:r>
            <a:r>
              <a:rPr lang="zh-CN" altLang="en-US" sz="1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吨</a:t>
            </a:r>
            <a:r>
              <a:rPr lang="zh-CN" sz="1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en-US" altLang="zh-CN" sz="14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12" name="表格 11"/>
          <p:cNvGraphicFramePr/>
          <p:nvPr>
            <p:custDataLst>
              <p:tags r:id="rId2"/>
            </p:custDataLst>
          </p:nvPr>
        </p:nvGraphicFramePr>
        <p:xfrm>
          <a:off x="458470" y="5701665"/>
          <a:ext cx="8668385" cy="3201035"/>
        </p:xfrm>
        <a:graphic>
          <a:graphicData uri="http://schemas.openxmlformats.org/drawingml/2006/table">
            <a:tbl>
              <a:tblPr firstRow="1" bandRow="1">
                <a:tableStyleId>{BFEE85FC-D8BA-430F-960B-850994E0F674}</a:tableStyleId>
              </a:tblPr>
              <a:tblGrid>
                <a:gridCol w="1652270"/>
                <a:gridCol w="876935"/>
                <a:gridCol w="854075"/>
                <a:gridCol w="1007745"/>
                <a:gridCol w="1122045"/>
                <a:gridCol w="708025"/>
                <a:gridCol w="1223645"/>
                <a:gridCol w="1223645"/>
              </a:tblGrid>
              <a:tr h="4635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进口总量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（实物吨）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00B050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rgbClr val="00B050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注册地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名称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B050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B050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B050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B050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B050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B050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00B050"/>
                      </a:solidFill>
                      <a:prstDash val="solid"/>
                    </a:lnR>
                    <a:lnT w="12700">
                      <a:solidFill>
                        <a:srgbClr val="00B050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5302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贸易伙伴</a:t>
                      </a:r>
                      <a:r>
                        <a:rPr lang="en-US" altLang="zh-CN" sz="12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TOP5</a:t>
                      </a:r>
                      <a:endParaRPr lang="en-US" altLang="zh-CN" sz="12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00B05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江西省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福建省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辽宁省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云南省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吉林省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内蒙古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自治区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总量    （实物吨）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w="12700">
                      <a:solidFill>
                        <a:srgbClr val="00B05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2971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朝鲜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00B05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188.557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99.22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287.777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w="12700">
                      <a:solidFill>
                        <a:srgbClr val="00B05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5175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蒙古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00B05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49.33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199.33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w="12700">
                      <a:solidFill>
                        <a:srgbClr val="00B05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2806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俄罗斯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00B05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126.606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38.653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165.259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w="12700">
                      <a:solidFill>
                        <a:srgbClr val="00B05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2971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卢旺达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00B05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96.057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48.151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144.208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w="12700">
                      <a:solidFill>
                        <a:srgbClr val="00B05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2971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玻利维亚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00B05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64.704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89.704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w="12700">
                      <a:solidFill>
                        <a:srgbClr val="00B05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5175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总量（实物吨）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00B05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rgbClr val="00B05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516.323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rgbClr val="00B05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237.284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rgbClr val="00B05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188.557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rgbClr val="00B05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102.468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rgbClr val="00B05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99.22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rgbClr val="00B05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49.33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rgbClr val="00B05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1193.182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w="12700">
                      <a:solidFill>
                        <a:srgbClr val="00B050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rgbClr val="00B05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70" y="3279775"/>
            <a:ext cx="4328160" cy="21412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1420" y="3279775"/>
            <a:ext cx="4114800" cy="21412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470" y="9250045"/>
            <a:ext cx="8667750" cy="31851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473710" y="1151890"/>
            <a:ext cx="865378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zh-CN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钨酸钠进口分析：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年本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月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中国进口总量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211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吨（上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月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进口总量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235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吨），环比减少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10%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同比减少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6</a:t>
            </a:r>
            <a:r>
              <a:rPr 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%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；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2024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年累计进口总量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1906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吨，同比增加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19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%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主要进口国别：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从菲律宾进口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96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吨，占比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45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%；其他进口比重依次为：中国台湾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88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吨、越南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吨、美国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7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r>
              <a:rPr lang="zh-CN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主要进口省市：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福建省进口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204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吨，占比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97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%；其他进口比重依次为：江苏省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7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484505" y="5480050"/>
          <a:ext cx="8769350" cy="2834640"/>
        </p:xfrm>
        <a:graphic>
          <a:graphicData uri="http://schemas.openxmlformats.org/drawingml/2006/table">
            <a:tbl>
              <a:tblPr firstRow="1" bandRow="1">
                <a:tableStyleId>{BFEE85FC-D8BA-430F-960B-850994E0F674}</a:tableStyleId>
              </a:tblPr>
              <a:tblGrid>
                <a:gridCol w="2212975"/>
                <a:gridCol w="1638935"/>
                <a:gridCol w="1639570"/>
                <a:gridCol w="1637665"/>
                <a:gridCol w="1640205"/>
              </a:tblGrid>
              <a:tr h="3543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进口总量（实物吨）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FFC000"/>
                      </a:solidFill>
                      <a:prstDash val="solid"/>
                    </a:lnL>
                    <a:lnT w="12700" cmpd="sng">
                      <a:solidFill>
                        <a:srgbClr val="FFC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注册地名称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T w="12700" cmpd="sng">
                      <a:solidFill>
                        <a:srgbClr val="FFC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T w="12700" cmpd="sng">
                      <a:solidFill>
                        <a:srgbClr val="FFC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T w="12700" cmpd="sng">
                      <a:solidFill>
                        <a:srgbClr val="FFC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R w="12700">
                      <a:solidFill>
                        <a:srgbClr val="FFC000"/>
                      </a:solidFill>
                      <a:prstDash val="solid"/>
                    </a:lnR>
                    <a:lnT w="12700" cmpd="sng">
                      <a:solidFill>
                        <a:srgbClr val="FFC000"/>
                      </a:solidFill>
                      <a:prstDash val="solid"/>
                    </a:lnT>
                  </a:tcPr>
                </a:tc>
              </a:tr>
              <a:tr h="3543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贸易伙伴</a:t>
                      </a:r>
                      <a:r>
                        <a:rPr lang="en-US" altLang="zh-CN" sz="12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TOP5</a:t>
                      </a:r>
                      <a:endParaRPr lang="en-US" altLang="zh-CN" sz="12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FFC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福建省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江苏省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上海市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总量（实物吨）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R w="12700">
                      <a:solidFill>
                        <a:srgbClr val="FFC000"/>
                      </a:solidFill>
                      <a:prstDash val="solid"/>
                    </a:lnR>
                  </a:tcPr>
                </a:tc>
              </a:tr>
              <a:tr h="3543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菲律宾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FFC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95.899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95.899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R w="12700">
                      <a:solidFill>
                        <a:srgbClr val="FFC000"/>
                      </a:solidFill>
                      <a:prstDash val="solid"/>
                    </a:lnR>
                  </a:tcPr>
                </a:tc>
              </a:tr>
              <a:tr h="3543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中国台湾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FFC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88.25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88.25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R w="12700">
                      <a:solidFill>
                        <a:srgbClr val="FFC000"/>
                      </a:solidFill>
                      <a:prstDash val="solid"/>
                    </a:lnR>
                  </a:tcPr>
                </a:tc>
              </a:tr>
              <a:tr h="3543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越南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FFC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20.01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20.01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R w="12700">
                      <a:solidFill>
                        <a:srgbClr val="FFC000"/>
                      </a:solidFill>
                      <a:prstDash val="solid"/>
                    </a:lnR>
                  </a:tcPr>
                </a:tc>
              </a:tr>
              <a:tr h="3543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美国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FFC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7.099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7.099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R w="12700">
                      <a:solidFill>
                        <a:srgbClr val="FFC000"/>
                      </a:solidFill>
                      <a:prstDash val="solid"/>
                    </a:lnR>
                  </a:tcPr>
                </a:tc>
              </a:tr>
              <a:tr h="3543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日本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FFC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0.001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0.001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R w="12700">
                      <a:solidFill>
                        <a:srgbClr val="FFC000"/>
                      </a:solidFill>
                      <a:prstDash val="solid"/>
                    </a:lnR>
                  </a:tcPr>
                </a:tc>
              </a:tr>
              <a:tr h="3543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总量（实物吨）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FFC000"/>
                      </a:solidFill>
                      <a:prstDash val="solid"/>
                    </a:lnL>
                    <a:lnB w="12700" cmpd="sng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204.16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B w="12700" cmpd="sng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7.099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B w="12700" cmpd="sng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0.001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B w="12700" cmpd="sng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211.26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R w="12700">
                      <a:solidFill>
                        <a:srgbClr val="FFC000"/>
                      </a:solidFill>
                      <a:prstDash val="solid"/>
                    </a:lnR>
                    <a:lnB w="12700" cmpd="sng">
                      <a:solidFill>
                        <a:srgbClr val="FFC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-317" y="-317"/>
            <a:ext cx="9599613" cy="874713"/>
          </a:xfrm>
          <a:prstGeom prst="rect">
            <a:avLst/>
          </a:prstGeom>
          <a:gradFill>
            <a:gsLst>
              <a:gs pos="0">
                <a:srgbClr val="F9F9F9"/>
              </a:gs>
              <a:gs pos="100000">
                <a:srgbClr val="99CCFF"/>
              </a:gs>
            </a:gsLst>
            <a:lin ang="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/>
            <a:r>
              <a:rPr lang="en-US" altLang="zh-CN" sz="3500" strike="noStrike" noProof="1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</a:t>
            </a:r>
            <a:r>
              <a:rPr lang="zh-CN" altLang="en-US" sz="3500" strike="noStrike" noProof="1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3500" strike="noStrike" noProof="1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</a:t>
            </a:r>
            <a:r>
              <a:rPr lang="zh-CN" altLang="en-US" sz="3500" strike="noStrike" noProof="1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zh-CN" sz="3500" strike="noStrike" noProof="1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钨酸钠</a:t>
            </a:r>
            <a:r>
              <a:rPr lang="zh-CN" sz="3500" strike="noStrike" noProof="1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进口统计分析</a:t>
            </a:r>
            <a:endParaRPr sz="3500" strike="noStrike" noProof="1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05" y="2781300"/>
            <a:ext cx="4036695" cy="23247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385" y="2781300"/>
            <a:ext cx="4521835" cy="23247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710" y="8639810"/>
            <a:ext cx="8779510" cy="35553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标题 1"/>
          <p:cNvSpPr>
            <a:spLocks noGrp="1"/>
          </p:cNvSpPr>
          <p:nvPr/>
        </p:nvSpPr>
        <p:spPr>
          <a:xfrm>
            <a:off x="0" y="0"/>
            <a:ext cx="9599613" cy="874713"/>
          </a:xfrm>
          <a:prstGeom prst="rect">
            <a:avLst/>
          </a:prstGeom>
          <a:gradFill>
            <a:gsLst>
              <a:gs pos="0">
                <a:srgbClr val="F9F9F9"/>
              </a:gs>
              <a:gs pos="100000">
                <a:srgbClr val="99CCFF"/>
              </a:gs>
            </a:gsLst>
            <a:lin ang="0" scaled="0"/>
          </a:gradFill>
          <a:ln w="9525">
            <a:noFill/>
          </a:ln>
        </p:spPr>
        <p:txBody>
          <a:bodyPr lIns="91440" tIns="45720" rIns="91440" bIns="45720" anchor="ctr"/>
          <a:p>
            <a:pPr algn="ctr" defTabSz="960755">
              <a:lnSpc>
                <a:spcPct val="90000"/>
              </a:lnSpc>
            </a:pPr>
            <a:r>
              <a:rPr lang="en-US" altLang="zh-CN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2024</a:t>
            </a:r>
            <a:r>
              <a:rPr lang="zh-CN" altLang="en-US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年</a:t>
            </a:r>
            <a:r>
              <a:rPr lang="en-US" altLang="zh-CN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8</a:t>
            </a:r>
            <a:r>
              <a:rPr lang="zh-CN" altLang="en-US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月</a:t>
            </a:r>
            <a:r>
              <a:rPr lang="zh-CN" altLang="zh-CN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三氧化钨</a:t>
            </a:r>
            <a:r>
              <a:rPr lang="zh-CN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出口统计分析</a:t>
            </a:r>
            <a:endParaRPr lang="zh-CN" sz="3500">
              <a:solidFill>
                <a:srgbClr val="7D533B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5275" y="1163955"/>
            <a:ext cx="901065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zh-CN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三氧化钨出口分析：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年本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月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中国出口总量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363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吨（上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月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出口总量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184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），环比增加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97%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同比增加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107</a:t>
            </a:r>
            <a:r>
              <a:rPr 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%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；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2024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年累计出口总量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2022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吨，同比增加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1%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r>
              <a:rPr lang="zh-CN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主要出口国别：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出口韩国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200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吨，占比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55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%；其他进口比重依次为：日本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95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吨、法国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40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吨、荷兰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吨、美国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8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主要出口省市：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福建省出口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260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吨，占比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72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%；其他进口比重依次为：江西省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55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吨、海南省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40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9" name="表格 8"/>
          <p:cNvGraphicFramePr/>
          <p:nvPr>
            <p:custDataLst>
              <p:tags r:id="rId1"/>
            </p:custDataLst>
          </p:nvPr>
        </p:nvGraphicFramePr>
        <p:xfrm>
          <a:off x="447040" y="5351780"/>
          <a:ext cx="8705850" cy="3366135"/>
        </p:xfrm>
        <a:graphic>
          <a:graphicData uri="http://schemas.openxmlformats.org/drawingml/2006/table">
            <a:tbl>
              <a:tblPr firstRow="1" bandRow="1">
                <a:tableStyleId>{37CC9472-0717-482C-9B52-EF894644AA76}</a:tableStyleId>
              </a:tblPr>
              <a:tblGrid>
                <a:gridCol w="1476489"/>
                <a:gridCol w="1200113"/>
                <a:gridCol w="1199742"/>
                <a:gridCol w="1199741"/>
                <a:gridCol w="1199741"/>
                <a:gridCol w="1199740"/>
                <a:gridCol w="1230284"/>
              </a:tblGrid>
              <a:tr h="3740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出口量（实物吨）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662995"/>
                      </a:solidFill>
                      <a:prstDash val="solid"/>
                    </a:lnL>
                    <a:lnT w="12700" cmpd="sng">
                      <a:solidFill>
                        <a:srgbClr val="662995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注册地名称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T w="12700" cmpd="sng">
                      <a:solidFill>
                        <a:srgbClr val="662995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T w="12700" cmpd="sng">
                      <a:solidFill>
                        <a:srgbClr val="662995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T w="12700" cmpd="sng">
                      <a:solidFill>
                        <a:srgbClr val="662995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T w="12700" cmpd="sng">
                      <a:solidFill>
                        <a:srgbClr val="662995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T w="12700" cmpd="sng">
                      <a:solidFill>
                        <a:srgbClr val="662995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R w="12700">
                      <a:solidFill>
                        <a:srgbClr val="662995"/>
                      </a:solidFill>
                      <a:prstDash val="solid"/>
                    </a:lnR>
                    <a:lnT w="12700" cmpd="sng">
                      <a:solidFill>
                        <a:srgbClr val="662995"/>
                      </a:solidFill>
                      <a:prstDash val="solid"/>
                    </a:lnT>
                  </a:tcPr>
                </a:tc>
              </a:tr>
              <a:tr h="3740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贸易伙伴</a:t>
                      </a:r>
                      <a:r>
                        <a:rPr lang="en-US" alt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TOP5</a:t>
                      </a:r>
                      <a:endParaRPr lang="en-US" alt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662995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福建省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海南省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湖南省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江西省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四川省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总计（实物吨）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R w="12700">
                      <a:solidFill>
                        <a:srgbClr val="662995"/>
                      </a:solidFill>
                      <a:prstDash val="solid"/>
                    </a:lnR>
                  </a:tcPr>
                </a:tc>
              </a:tr>
              <a:tr h="3740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韩国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662995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R w="12700">
                      <a:solidFill>
                        <a:srgbClr val="662995"/>
                      </a:solidFill>
                      <a:prstDash val="solid"/>
                    </a:lnR>
                  </a:tcPr>
                </a:tc>
              </a:tr>
              <a:tr h="3740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日本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662995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95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R w="12700">
                      <a:solidFill>
                        <a:srgbClr val="662995"/>
                      </a:solidFill>
                      <a:prstDash val="solid"/>
                    </a:lnR>
                  </a:tcPr>
                </a:tc>
              </a:tr>
              <a:tr h="3740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法国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662995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R w="12700">
                      <a:solidFill>
                        <a:srgbClr val="662995"/>
                      </a:solidFill>
                      <a:prstDash val="solid"/>
                    </a:lnR>
                  </a:tcPr>
                </a:tc>
              </a:tr>
              <a:tr h="3740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荷兰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662995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R w="12700">
                      <a:solidFill>
                        <a:srgbClr val="662995"/>
                      </a:solidFill>
                      <a:prstDash val="solid"/>
                    </a:lnR>
                  </a:tcPr>
                </a:tc>
              </a:tr>
              <a:tr h="3740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美国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662995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R w="12700">
                      <a:solidFill>
                        <a:srgbClr val="662995"/>
                      </a:solidFill>
                      <a:prstDash val="solid"/>
                    </a:lnR>
                  </a:tcPr>
                </a:tc>
              </a:tr>
              <a:tr h="3740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总计（实物吨）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662995"/>
                      </a:solidFill>
                      <a:prstDash val="solid"/>
                    </a:lnL>
                    <a:lnB w="12700" cmpd="sng">
                      <a:solidFill>
                        <a:srgbClr val="662995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260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B w="12700" cmpd="sng">
                      <a:solidFill>
                        <a:srgbClr val="662995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B w="12700" cmpd="sng">
                      <a:solidFill>
                        <a:srgbClr val="662995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B w="12700" cmpd="sng">
                      <a:solidFill>
                        <a:srgbClr val="662995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55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B w="12700" cmpd="sng">
                      <a:solidFill>
                        <a:srgbClr val="662995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6.05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B w="12700" cmpd="sng">
                      <a:solidFill>
                        <a:srgbClr val="662995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363.05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R w="12700">
                      <a:solidFill>
                        <a:srgbClr val="662995"/>
                      </a:solidFill>
                      <a:prstDash val="solid"/>
                    </a:lnR>
                    <a:lnB w="12700" cmpd="sng">
                      <a:solidFill>
                        <a:srgbClr val="66299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40" y="2798445"/>
            <a:ext cx="4219575" cy="22491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350" y="2798445"/>
            <a:ext cx="4193540" cy="21990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040" y="8698230"/>
            <a:ext cx="8705850" cy="34499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标题 1"/>
          <p:cNvSpPr>
            <a:spLocks noGrp="1"/>
          </p:cNvSpPr>
          <p:nvPr/>
        </p:nvSpPr>
        <p:spPr>
          <a:xfrm>
            <a:off x="0" y="0"/>
            <a:ext cx="9599613" cy="874713"/>
          </a:xfrm>
          <a:prstGeom prst="rect">
            <a:avLst/>
          </a:prstGeom>
          <a:gradFill>
            <a:gsLst>
              <a:gs pos="0">
                <a:srgbClr val="F9F9F9"/>
              </a:gs>
              <a:gs pos="100000">
                <a:srgbClr val="99CCFF"/>
              </a:gs>
            </a:gsLst>
            <a:lin ang="0" scaled="0"/>
          </a:gradFill>
          <a:ln w="9525">
            <a:noFill/>
          </a:ln>
        </p:spPr>
        <p:txBody>
          <a:bodyPr lIns="91440" tIns="45720" rIns="91440" bIns="45720" anchor="ctr"/>
          <a:p>
            <a:pPr algn="ctr" defTabSz="960755">
              <a:lnSpc>
                <a:spcPct val="90000"/>
              </a:lnSpc>
            </a:pPr>
            <a:r>
              <a:rPr lang="en-US" altLang="zh-CN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2024</a:t>
            </a:r>
            <a:r>
              <a:rPr lang="zh-CN" altLang="en-US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年</a:t>
            </a:r>
            <a:r>
              <a:rPr lang="en-US" altLang="zh-CN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8</a:t>
            </a:r>
            <a:r>
              <a:rPr lang="zh-CN" altLang="en-US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月</a:t>
            </a:r>
            <a:r>
              <a:rPr lang="zh-CN" altLang="zh-CN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蓝钨</a:t>
            </a:r>
            <a:r>
              <a:rPr lang="zh-CN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出口统计分析</a:t>
            </a:r>
            <a:endParaRPr lang="zh-CN" sz="3500">
              <a:solidFill>
                <a:srgbClr val="7D533B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9735" y="1166495"/>
            <a:ext cx="869188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zh-CN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蓝钨出口分析：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年本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月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中国出口总量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40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吨（上月出口总量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130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吨），环比减少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69</a:t>
            </a:r>
            <a:r>
              <a:rPr 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%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同比减少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86%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；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2024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年累计出口总量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837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吨，同比减少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41%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r>
              <a:rPr lang="zh-CN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主要出口国别：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出口日本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吨，占比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50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%；其他出口比重依次为：荷兰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吨。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主要出口省市：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福建省出口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40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吨，占比</a:t>
            </a:r>
            <a:r>
              <a:rPr 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99%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；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其他出口比重依次为：江西省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0.25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吨。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513080" y="5726430"/>
          <a:ext cx="8610600" cy="2662555"/>
        </p:xfrm>
        <a:graphic>
          <a:graphicData uri="http://schemas.openxmlformats.org/drawingml/2006/table">
            <a:tbl>
              <a:tblPr firstRow="1" bandRow="1">
                <a:tableStyleId>{37CC9472-0717-482C-9B52-EF894644AA76}</a:tableStyleId>
              </a:tblPr>
              <a:tblGrid>
                <a:gridCol w="2016125"/>
                <a:gridCol w="1637665"/>
                <a:gridCol w="1638300"/>
                <a:gridCol w="1638300"/>
                <a:gridCol w="1680210"/>
              </a:tblGrid>
              <a:tr h="3803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出口量（实物吨）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0070C0"/>
                      </a:solidFill>
                      <a:prstDash val="solid"/>
                    </a:lnL>
                    <a:lnT w="12700" cmpd="sng">
                      <a:solidFill>
                        <a:srgbClr val="0070C0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注册地名称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T w="12700" cmpd="sng">
                      <a:solidFill>
                        <a:srgbClr val="0070C0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T w="12700" cmpd="sng">
                      <a:solidFill>
                        <a:srgbClr val="0070C0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T w="12700" cmpd="sng">
                      <a:solidFill>
                        <a:srgbClr val="0070C0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R w="12700">
                      <a:solidFill>
                        <a:srgbClr val="0070C0"/>
                      </a:solidFill>
                      <a:prstDash val="solid"/>
                    </a:lnR>
                    <a:lnT w="12700" cmpd="sng">
                      <a:solidFill>
                        <a:srgbClr val="0070C0"/>
                      </a:solidFill>
                      <a:prstDash val="solid"/>
                    </a:lnT>
                  </a:tcPr>
                </a:tc>
              </a:tr>
              <a:tr h="3803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贸易伙伴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0070C0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福建省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湖南省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江西省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总计（实物吨）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R w="12700">
                      <a:solidFill>
                        <a:srgbClr val="0070C0"/>
                      </a:solidFill>
                      <a:prstDash val="solid"/>
                    </a:lnR>
                  </a:tcPr>
                </a:tc>
              </a:tr>
              <a:tr h="3803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日本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0070C0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R w="12700">
                      <a:solidFill>
                        <a:srgbClr val="0070C0"/>
                      </a:solidFill>
                      <a:prstDash val="solid"/>
                    </a:lnR>
                  </a:tcPr>
                </a:tc>
              </a:tr>
              <a:tr h="3803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荷兰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0070C0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R w="12700">
                      <a:solidFill>
                        <a:srgbClr val="0070C0"/>
                      </a:solidFill>
                      <a:prstDash val="solid"/>
                    </a:lnR>
                  </a:tcPr>
                </a:tc>
              </a:tr>
              <a:tr h="3803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中国台湾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0070C0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0.25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0.25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R w="12700">
                      <a:solidFill>
                        <a:srgbClr val="0070C0"/>
                      </a:solidFill>
                      <a:prstDash val="solid"/>
                    </a:lnR>
                  </a:tcPr>
                </a:tc>
              </a:tr>
              <a:tr h="3803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韩国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0070C0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R w="12700">
                      <a:solidFill>
                        <a:srgbClr val="0070C0"/>
                      </a:solidFill>
                      <a:prstDash val="solid"/>
                    </a:lnR>
                  </a:tcPr>
                </a:tc>
              </a:tr>
              <a:tr h="3803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总计（实物吨）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0070C0"/>
                      </a:solidFill>
                      <a:prstDash val="solid"/>
                    </a:lnL>
                    <a:lnB w="12700" cmpd="sng">
                      <a:solidFill>
                        <a:srgbClr val="007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B w="12700" cmpd="sng">
                      <a:solidFill>
                        <a:srgbClr val="007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B w="12700" cmpd="sng">
                      <a:solidFill>
                        <a:srgbClr val="007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0.25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B w="12700" cmpd="sng">
                      <a:solidFill>
                        <a:srgbClr val="007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40.25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R w="12700">
                      <a:solidFill>
                        <a:srgbClr val="0070C0"/>
                      </a:solidFill>
                      <a:prstDash val="solid"/>
                    </a:lnR>
                    <a:lnB w="12700" cmpd="sng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0" y="2925445"/>
            <a:ext cx="4038600" cy="26003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420" y="2925445"/>
            <a:ext cx="4239895" cy="25050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80" y="8666480"/>
            <a:ext cx="8611235" cy="37014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标题 1"/>
          <p:cNvSpPr>
            <a:spLocks noGrp="1"/>
          </p:cNvSpPr>
          <p:nvPr/>
        </p:nvSpPr>
        <p:spPr>
          <a:xfrm>
            <a:off x="0" y="0"/>
            <a:ext cx="9599613" cy="874713"/>
          </a:xfrm>
          <a:prstGeom prst="rect">
            <a:avLst/>
          </a:prstGeom>
          <a:gradFill>
            <a:gsLst>
              <a:gs pos="0">
                <a:srgbClr val="F9F9F9"/>
              </a:gs>
              <a:gs pos="100000">
                <a:srgbClr val="99CCFF"/>
              </a:gs>
            </a:gsLst>
            <a:lin ang="0" scaled="0"/>
          </a:gradFill>
          <a:ln w="9525">
            <a:noFill/>
          </a:ln>
        </p:spPr>
        <p:txBody>
          <a:bodyPr lIns="91440" tIns="45720" rIns="91440" bIns="45720" anchor="ctr"/>
          <a:p>
            <a:pPr algn="ctr" defTabSz="960755">
              <a:lnSpc>
                <a:spcPct val="90000"/>
              </a:lnSpc>
            </a:pPr>
            <a:r>
              <a:rPr lang="en-US" altLang="zh-CN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2024</a:t>
            </a:r>
            <a:r>
              <a:rPr lang="zh-CN" altLang="en-US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年</a:t>
            </a:r>
            <a:r>
              <a:rPr lang="en-US" altLang="zh-CN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8</a:t>
            </a:r>
            <a:r>
              <a:rPr lang="zh-CN" altLang="en-US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月</a:t>
            </a:r>
            <a:r>
              <a:rPr lang="en-US" altLang="zh-CN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APT</a:t>
            </a:r>
            <a:r>
              <a:rPr lang="zh-CN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出口统计分析</a:t>
            </a:r>
            <a:endParaRPr lang="zh-CN" sz="3500">
              <a:solidFill>
                <a:srgbClr val="7D533B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7520" y="1234440"/>
            <a:ext cx="864171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APT</a:t>
            </a:r>
            <a:r>
              <a:rPr lang="zh-CN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出口分析：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年本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月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中国出口总量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46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吨（上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月出口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总量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92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吨），环比减少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50%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，同比增加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12%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；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2024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年累计出口量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421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吨，同比减少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32%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r>
              <a:rPr lang="zh-CN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主要出口国别：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出口日本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46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吨，占比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100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%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主要出口省市：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福建省出口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26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吨，占比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57%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；其他出口比重依次为：海南省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478790" y="5904230"/>
          <a:ext cx="8640445" cy="1861820"/>
        </p:xfrm>
        <a:graphic>
          <a:graphicData uri="http://schemas.openxmlformats.org/drawingml/2006/table">
            <a:tbl>
              <a:tblPr firstRow="1" bandRow="1">
                <a:tableStyleId>{37CC9472-0717-482C-9B52-EF894644AA76}</a:tableStyleId>
              </a:tblPr>
              <a:tblGrid>
                <a:gridCol w="2498725"/>
                <a:gridCol w="2028825"/>
                <a:gridCol w="2031365"/>
                <a:gridCol w="2081530"/>
              </a:tblGrid>
              <a:tr h="4654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出口量（实物吨）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C00000"/>
                      </a:solidFill>
                      <a:prstDash val="solid"/>
                    </a:lnL>
                    <a:lnT w="12700" cmpd="sng">
                      <a:solidFill>
                        <a:srgbClr val="C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注册地名称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T w="12700" cmpd="sng">
                      <a:solidFill>
                        <a:srgbClr val="C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T w="12700" cmpd="sng">
                      <a:solidFill>
                        <a:srgbClr val="C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R w="12700">
                      <a:solidFill>
                        <a:srgbClr val="C00000"/>
                      </a:solidFill>
                      <a:prstDash val="solid"/>
                    </a:lnR>
                    <a:lnT w="12700" cmpd="sng">
                      <a:solidFill>
                        <a:srgbClr val="C00000"/>
                      </a:solidFill>
                      <a:prstDash val="solid"/>
                    </a:lnT>
                  </a:tcPr>
                </a:tc>
              </a:tr>
              <a:tr h="4654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贸易伙伴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C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福建省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海南省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总计（实物吨）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R w="12700">
                      <a:solidFill>
                        <a:srgbClr val="C00000"/>
                      </a:solidFill>
                      <a:prstDash val="solid"/>
                    </a:lnR>
                  </a:tcPr>
                </a:tc>
              </a:tr>
              <a:tr h="4654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日本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C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26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46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R w="12700">
                      <a:solidFill>
                        <a:srgbClr val="C00000"/>
                      </a:solidFill>
                      <a:prstDash val="solid"/>
                    </a:lnR>
                  </a:tcPr>
                </a:tc>
              </a:tr>
              <a:tr h="4654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总计（实物吨）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C00000"/>
                      </a:solidFill>
                      <a:prstDash val="solid"/>
                    </a:lnL>
                    <a:lnB w="12700" cmpd="sng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26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B w="12700" cmpd="sng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B w="12700" cmpd="sng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46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R w="12700">
                      <a:solidFill>
                        <a:srgbClr val="C00000"/>
                      </a:solidFill>
                      <a:prstDash val="solid"/>
                    </a:lnR>
                    <a:lnB w="12700" cmpd="sng">
                      <a:solidFill>
                        <a:srgbClr val="C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20" y="2976880"/>
            <a:ext cx="4114165" cy="24149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525" y="2976880"/>
            <a:ext cx="4284345" cy="24149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90" y="8140065"/>
            <a:ext cx="8641715" cy="41516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标题 1"/>
          <p:cNvSpPr>
            <a:spLocks noGrp="1"/>
          </p:cNvSpPr>
          <p:nvPr/>
        </p:nvSpPr>
        <p:spPr>
          <a:xfrm>
            <a:off x="0" y="0"/>
            <a:ext cx="9599613" cy="874713"/>
          </a:xfrm>
          <a:prstGeom prst="rect">
            <a:avLst/>
          </a:prstGeom>
          <a:gradFill>
            <a:gsLst>
              <a:gs pos="0">
                <a:srgbClr val="F9F9F9"/>
              </a:gs>
              <a:gs pos="100000">
                <a:srgbClr val="99CCFF"/>
              </a:gs>
            </a:gsLst>
            <a:lin ang="0" scaled="0"/>
          </a:gradFill>
          <a:ln w="9525">
            <a:noFill/>
          </a:ln>
        </p:spPr>
        <p:txBody>
          <a:bodyPr lIns="91440" tIns="45720" rIns="91440" bIns="45720" anchor="ctr"/>
          <a:p>
            <a:pPr algn="ctr" defTabSz="960755">
              <a:lnSpc>
                <a:spcPct val="90000"/>
              </a:lnSpc>
            </a:pPr>
            <a:r>
              <a:rPr lang="en-US" altLang="zh-CN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2024</a:t>
            </a:r>
            <a:r>
              <a:rPr lang="zh-CN" altLang="en-US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年</a:t>
            </a:r>
            <a:r>
              <a:rPr lang="en-US" altLang="zh-CN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8</a:t>
            </a:r>
            <a:r>
              <a:rPr lang="zh-CN" altLang="en-US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月</a:t>
            </a:r>
            <a:r>
              <a:rPr lang="zh-CN" altLang="en-US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钨粉</a:t>
            </a:r>
            <a:r>
              <a:rPr lang="zh-CN" sz="3500">
                <a:solidFill>
                  <a:srgbClr val="7D533B"/>
                </a:solidFill>
                <a:latin typeface="黑体" panose="02010609060101010101" charset="-122"/>
                <a:ea typeface="黑体" panose="02010609060101010101" charset="-122"/>
              </a:rPr>
              <a:t>出口统计分析</a:t>
            </a:r>
            <a:endParaRPr lang="zh-CN" sz="3500">
              <a:solidFill>
                <a:srgbClr val="7D533B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8970" y="1269365"/>
            <a:ext cx="848995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zh-CN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钨粉出口分析：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年本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月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中国出口总量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36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吨（上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月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进口总量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133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吨），环比减少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73%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同比减少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73</a:t>
            </a:r>
            <a:r>
              <a:rPr 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%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；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2024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年累计出口总量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1105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吨，同比减少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30%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r>
              <a:rPr lang="zh-CN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主要出口国别：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出口德国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吨，占比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56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%；其他出口比重依次为：肯尼亚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10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吨、加拿大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2.5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吨、巴西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1.1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主要出口省市：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江西省出口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30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，占比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83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%；其他出口比重依次为：广东省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吨、福建省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1.8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吨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648970" y="5588635"/>
          <a:ext cx="8503285" cy="2702560"/>
        </p:xfrm>
        <a:graphic>
          <a:graphicData uri="http://schemas.openxmlformats.org/drawingml/2006/table">
            <a:tbl>
              <a:tblPr firstRow="1" bandRow="1">
                <a:tableStyleId>{37CC9472-0717-482C-9B52-EF894644AA76}</a:tableStyleId>
              </a:tblPr>
              <a:tblGrid>
                <a:gridCol w="1442085"/>
                <a:gridCol w="1172210"/>
                <a:gridCol w="1170940"/>
                <a:gridCol w="1172210"/>
                <a:gridCol w="1172210"/>
                <a:gridCol w="1171575"/>
                <a:gridCol w="1202055"/>
              </a:tblGrid>
              <a:tr h="3378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出口量（实物吨）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00B050"/>
                      </a:solidFill>
                      <a:prstDash val="solid"/>
                    </a:lnL>
                    <a:lnT w="12700" cmpd="sng">
                      <a:solidFill>
                        <a:srgbClr val="00B050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注册地名称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T w="12700" cmpd="sng">
                      <a:solidFill>
                        <a:srgbClr val="00B050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T w="12700" cmpd="sng">
                      <a:solidFill>
                        <a:srgbClr val="00B050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T w="12700" cmpd="sng">
                      <a:solidFill>
                        <a:srgbClr val="00B050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T w="12700" cmpd="sng">
                      <a:solidFill>
                        <a:srgbClr val="00B050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T w="12700" cmpd="sng">
                      <a:solidFill>
                        <a:srgbClr val="00B050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R w="12700">
                      <a:solidFill>
                        <a:srgbClr val="00B050"/>
                      </a:solidFill>
                      <a:prstDash val="solid"/>
                    </a:lnR>
                    <a:lnT w="12700" cmpd="sng">
                      <a:solidFill>
                        <a:srgbClr val="00B050"/>
                      </a:solidFill>
                      <a:prstDash val="solid"/>
                    </a:lnT>
                  </a:tcPr>
                </a:tc>
              </a:tr>
              <a:tr h="3378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贸易伙伴</a:t>
                      </a:r>
                      <a:r>
                        <a:rPr lang="en-US" altLang="zh-CN" sz="12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TOP5</a:t>
                      </a:r>
                      <a:endParaRPr lang="en-US" altLang="zh-CN" sz="12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00B050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福建省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广东省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湖南省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江西省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四川省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总计（实物吨）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R w="12700">
                      <a:solidFill>
                        <a:srgbClr val="00B050"/>
                      </a:solidFill>
                      <a:prstDash val="solid"/>
                    </a:lnR>
                  </a:tcPr>
                </a:tc>
              </a:tr>
              <a:tr h="3378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德国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00B050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R w="12700">
                      <a:solidFill>
                        <a:srgbClr val="00B050"/>
                      </a:solidFill>
                      <a:prstDash val="solid"/>
                    </a:lnR>
                  </a:tcPr>
                </a:tc>
              </a:tr>
              <a:tr h="3378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肯尼亚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00B050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R w="12700">
                      <a:solidFill>
                        <a:srgbClr val="00B050"/>
                      </a:solidFill>
                      <a:prstDash val="solid"/>
                    </a:lnR>
                  </a:tcPr>
                </a:tc>
              </a:tr>
              <a:tr h="3378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加拿大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00B050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2.5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2.5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R w="12700">
                      <a:solidFill>
                        <a:srgbClr val="00B050"/>
                      </a:solidFill>
                      <a:prstDash val="solid"/>
                    </a:lnR>
                  </a:tcPr>
                </a:tc>
              </a:tr>
              <a:tr h="3378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巴西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00B050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1.1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1.1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R w="12700">
                      <a:solidFill>
                        <a:srgbClr val="00B050"/>
                      </a:solidFill>
                      <a:prstDash val="solid"/>
                    </a:lnR>
                  </a:tcPr>
                </a:tc>
              </a:tr>
              <a:tr h="3378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韩国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00B050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R w="12700">
                      <a:solidFill>
                        <a:srgbClr val="00B050"/>
                      </a:solidFill>
                      <a:prstDash val="solid"/>
                    </a:lnR>
                  </a:tcPr>
                </a:tc>
              </a:tr>
              <a:tr h="3378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总计（实物吨）</a:t>
                      </a:r>
                      <a:endParaRPr 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00B050"/>
                      </a:solidFill>
                      <a:prstDash val="solid"/>
                    </a:lnL>
                    <a:lnB w="12700" cmpd="sng">
                      <a:solidFill>
                        <a:srgbClr val="00B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1.75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B w="12700" cmpd="sng">
                      <a:solidFill>
                        <a:srgbClr val="00B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3.08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B w="12700" cmpd="sng">
                      <a:solidFill>
                        <a:srgbClr val="00B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1.1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B w="12700" cmpd="sng">
                      <a:solidFill>
                        <a:srgbClr val="00B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</a:t>
                      </a: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B w="12700" cmpd="sng">
                      <a:solidFill>
                        <a:srgbClr val="00B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0.01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B w="12700" cmpd="sng">
                      <a:solidFill>
                        <a:srgbClr val="00B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35.94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R w="12700">
                      <a:solidFill>
                        <a:srgbClr val="00B050"/>
                      </a:solidFill>
                      <a:prstDash val="solid"/>
                    </a:lnR>
                    <a:lnB w="12700" cmpd="sng">
                      <a:solidFill>
                        <a:srgbClr val="00B05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330" y="2908300"/>
            <a:ext cx="4099560" cy="22720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70" y="2908300"/>
            <a:ext cx="3952240" cy="22720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70" y="8682355"/>
            <a:ext cx="8489315" cy="355155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TEMPLATE_THUMBS_INDEX" val="1、4、7、9、12、15、17、18、19、20、21、24、28、31、3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313"/>
</p:tagLst>
</file>

<file path=ppt/tags/tag102.xml><?xml version="1.0" encoding="utf-8"?>
<p:tagLst xmlns:p="http://schemas.openxmlformats.org/presentationml/2006/main">
  <p:tag name="KSO_WM_TEMPLATE_THUMBS_INDEX" val="1、4、7、9、12、15、17、18、19、20、21、24、28、31、35"/>
  <p:tag name="KSO_WM_SLIDE_ID" val="custom20204313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4313"/>
  <p:tag name="KSO_WM_SLIDE_LAYOUT" val="a_b_y"/>
  <p:tag name="KSO_WM_SLIDE_LAYOUT_CNT" val="1_1_1"/>
</p:tagLst>
</file>

<file path=ppt/tags/tag103.xml><?xml version="1.0" encoding="utf-8"?>
<p:tagLst xmlns:p="http://schemas.openxmlformats.org/presentationml/2006/main"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04.xml><?xml version="1.0" encoding="utf-8"?>
<p:tagLst xmlns:p="http://schemas.openxmlformats.org/presentationml/2006/main">
  <p:tag name="KSO_WM_UNIT_TABLE_BEAUTIFY" val="smartTable{2ef7e6e2-9420-4499-a093-6946ebfeec46}"/>
</p:tagLst>
</file>

<file path=ppt/tags/tag105.xml><?xml version="1.0" encoding="utf-8"?>
<p:tagLst xmlns:p="http://schemas.openxmlformats.org/presentationml/2006/main">
  <p:tag name="KSO_WM_UNIT_TABLE_BEAUTIFY" val="smartTable{76ef9cfc-04b9-4c0d-8cfc-3bc0ea81c1f3}"/>
</p:tagLst>
</file>

<file path=ppt/tags/tag106.xml><?xml version="1.0" encoding="utf-8"?>
<p:tagLst xmlns:p="http://schemas.openxmlformats.org/presentationml/2006/main"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07.xml><?xml version="1.0" encoding="utf-8"?>
<p:tagLst xmlns:p="http://schemas.openxmlformats.org/presentationml/2006/main">
  <p:tag name="KSO_WM_UNIT_TABLE_BEAUTIFY" val="smartTable{a57ec620-1f79-4fdb-b617-cd4e827f04ec}"/>
</p:tagLst>
</file>

<file path=ppt/tags/tag108.xml><?xml version="1.0" encoding="utf-8"?>
<p:tagLst xmlns:p="http://schemas.openxmlformats.org/presentationml/2006/main">
  <p:tag name="KSO_WM_UNIT_TABLE_BEAUTIFY" val="smartTable{b2e36f65-7cb1-425a-b3c0-9c2b4eee1482}"/>
</p:tagLst>
</file>

<file path=ppt/tags/tag109.xml><?xml version="1.0" encoding="utf-8"?>
<p:tagLst xmlns:p="http://schemas.openxmlformats.org/presentationml/2006/main">
  <p:tag name="KSO_WM_UNIT_TABLE_BEAUTIFY" val="smartTable{9318b8d2-fa4d-4c16-81dc-7cfb6c0726ee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TABLE_BEAUTIFY" val="smartTable{a95a73a1-32da-4a86-a389-d205d95e3b08}"/>
</p:tagLst>
</file>

<file path=ppt/tags/tag111.xml><?xml version="1.0" encoding="utf-8"?>
<p:tagLst xmlns:p="http://schemas.openxmlformats.org/presentationml/2006/main">
  <p:tag name="KSO_WM_UNIT_TABLE_BEAUTIFY" val="smartTable{86851cf7-5f84-4bf5-8cc9-ba8f22187a1f}"/>
</p:tagLst>
</file>

<file path=ppt/tags/tag112.xml><?xml version="1.0" encoding="utf-8"?>
<p:tagLst xmlns:p="http://schemas.openxmlformats.org/presentationml/2006/main">
  <p:tag name="KSO_WM_UNIT_TABLE_BEAUTIFY" val="smartTable{b09edf1f-3646-4595-8b38-9659a6bb7ca0}"/>
</p:tagLst>
</file>

<file path=ppt/tags/tag113.xml><?xml version="1.0" encoding="utf-8"?>
<p:tagLst xmlns:p="http://schemas.openxmlformats.org/presentationml/2006/main">
  <p:tag name="KSO_WM_UNIT_TABLE_BEAUTIFY" val="smartTable{0388dc3c-662d-4b6e-b304-4137c468d9c9}"/>
</p:tagLst>
</file>

<file path=ppt/tags/tag114.xml><?xml version="1.0" encoding="utf-8"?>
<p:tagLst xmlns:p="http://schemas.openxmlformats.org/presentationml/2006/main">
  <p:tag name="KSO_WM_UNIT_TABLE_BEAUTIFY" val="smartTable{07ca0761-bfaf-40c7-b2c8-2077ed3b07af}"/>
</p:tagLst>
</file>

<file path=ppt/tags/tag1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6.xml><?xml version="1.0" encoding="utf-8"?>
<p:tagLst xmlns:p="http://schemas.openxmlformats.org/presentationml/2006/main">
  <p:tag name="commondata" val="eyJoZGlkIjoiMDliNzBhYzk0NzExZTVkNGJkYTQ2NTIxNDhjMDYzMjcifQ==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13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13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主题​​">
  <a:themeElements>
    <a:clrScheme name="">
      <a:dk1>
        <a:srgbClr val="000000"/>
      </a:dk1>
      <a:lt1>
        <a:srgbClr val="FFFFFF"/>
      </a:lt1>
      <a:dk2>
        <a:srgbClr val="EFEDEC"/>
      </a:dk2>
      <a:lt2>
        <a:srgbClr val="FDFCFC"/>
      </a:lt2>
      <a:accent1>
        <a:srgbClr val="A66F4F"/>
      </a:accent1>
      <a:accent2>
        <a:srgbClr val="967A4E"/>
      </a:accent2>
      <a:accent3>
        <a:srgbClr val="818754"/>
      </a:accent3>
      <a:accent4>
        <a:srgbClr val="6C9362"/>
      </a:accent4>
      <a:accent5>
        <a:srgbClr val="5A9D7A"/>
      </a:accent5>
      <a:accent6>
        <a:srgbClr val="50A59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PS">
  <a:themeElements>
    <a:clrScheme name="">
      <a:dk1>
        <a:srgbClr val="000000"/>
      </a:dk1>
      <a:lt1>
        <a:srgbClr val="FFFFFF"/>
      </a:lt1>
      <a:dk2>
        <a:srgbClr val="EFEDEC"/>
      </a:dk2>
      <a:lt2>
        <a:srgbClr val="FDFCFC"/>
      </a:lt2>
      <a:accent1>
        <a:srgbClr val="A66F4F"/>
      </a:accent1>
      <a:accent2>
        <a:srgbClr val="967A4E"/>
      </a:accent2>
      <a:accent3>
        <a:srgbClr val="818754"/>
      </a:accent3>
      <a:accent4>
        <a:srgbClr val="6C9362"/>
      </a:accent4>
      <a:accent5>
        <a:srgbClr val="5A9D7A"/>
      </a:accent5>
      <a:accent6>
        <a:srgbClr val="50A598"/>
      </a:accent6>
      <a:hlink>
        <a:srgbClr val="0563C1"/>
      </a:hlink>
      <a:folHlink>
        <a:srgbClr val="954F72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3297</Words>
  <Application>WPS 演示</Application>
  <PresentationFormat>宽屏</PresentationFormat>
  <Paragraphs>886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宋体</vt:lpstr>
      <vt:lpstr>Wingdings</vt:lpstr>
      <vt:lpstr>Calibri</vt:lpstr>
      <vt:lpstr>微软雅黑</vt:lpstr>
      <vt:lpstr>汉仪旗黑-85S</vt:lpstr>
      <vt:lpstr>黑体</vt:lpstr>
      <vt:lpstr>Arial Unicode MS</vt:lpstr>
      <vt:lpstr>WPS</vt:lpstr>
      <vt:lpstr>6_Office 主题​​</vt:lpstr>
      <vt:lpstr>1_WPS</vt:lpstr>
      <vt:lpstr>PowerPoint 演示文稿</vt:lpstr>
      <vt:lpstr>一、2024年8月钨进出口总况</vt:lpstr>
      <vt:lpstr>二、2024年8月主要钨产品进出口分析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说明：海关数据分地区和国别明细表为excel表格文件，每月下旬发送至白金会员电子邮件。本报告所有图表均为钨钼云商原创设计发布，引用数据须注明来源，请支持版权，谢谢。 联系人：耿志强，13526952128（微信同号）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lpy l</dc:creator>
  <cp:lastModifiedBy>王振宇</cp:lastModifiedBy>
  <cp:revision>197</cp:revision>
  <dcterms:created xsi:type="dcterms:W3CDTF">2023-10-19T06:22:00Z</dcterms:created>
  <dcterms:modified xsi:type="dcterms:W3CDTF">2024-09-20T10:39:14Z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234AD6F6BBB944CEA81BF2D82D317B85_12</vt:lpwstr>
  </property>
  <property fmtid="{D5CDD505-2E9C-101B-9397-08002B2CF9AE}" pid="3" name="KSOProductBuildVer">
    <vt:lpwstr>2052-11.1.0.10009</vt:lpwstr>
  </property>
</Properties>
</file>