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9" r:id="rId4"/>
  </p:sldMasterIdLst>
  <p:notesMasterIdLst>
    <p:notesMasterId r:id="rId6"/>
  </p:notesMasterIdLst>
  <p:sldIdLst>
    <p:sldId id="277" r:id="rId5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2" r:id="rId20"/>
    <p:sldId id="293" r:id="rId21"/>
  </p:sldIdLst>
  <p:sldSz cx="9601200" cy="12801600" type="A3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幸全" initials="幸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gs" Target="tags/tag238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image" Target="file:///C:\Users\1V994W2\PycharmProjects\PPT_Background_Generation/pic_temp/pic_half_right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16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5.xml"/><Relationship Id="rId13" Type="http://schemas.openxmlformats.org/officeDocument/2006/relationships/tags" Target="../tags/tag22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image" Target="file:///C:\Users\1V994W2\Documents\Tencent%20Files\574576071\FileRecv\&#25340;&#35013;&#32032;&#26448;\&#20845;&#21313;\\10\subject_holdleft_166,111,80_0_staid_full_0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43.xml"/><Relationship Id="rId12" Type="http://schemas.openxmlformats.org/officeDocument/2006/relationships/tags" Target="../tags/tag49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4" Type="http://schemas.openxmlformats.org/officeDocument/2006/relationships/tags" Target="../tags/tag61.xml"/><Relationship Id="rId13" Type="http://schemas.openxmlformats.org/officeDocument/2006/relationships/tags" Target="../tags/tag60.xml"/><Relationship Id="rId12" Type="http://schemas.openxmlformats.org/officeDocument/2006/relationships/tags" Target="../tags/tag59.xml"/><Relationship Id="rId11" Type="http://schemas.openxmlformats.org/officeDocument/2006/relationships/tags" Target="../tags/tag58.xml"/><Relationship Id="rId10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3" Type="http://schemas.openxmlformats.org/officeDocument/2006/relationships/tags" Target="../tags/tag69.xml"/><Relationship Id="rId12" Type="http://schemas.openxmlformats.org/officeDocument/2006/relationships/tags" Target="../tags/tag68.xml"/><Relationship Id="rId11" Type="http://schemas.openxmlformats.org/officeDocument/2006/relationships/tags" Target="../tags/tag67.xml"/><Relationship Id="rId10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7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2" Type="http://schemas.openxmlformats.org/officeDocument/2006/relationships/tags" Target="../tags/tag76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77.xml"/><Relationship Id="rId12" Type="http://schemas.openxmlformats.org/officeDocument/2006/relationships/tags" Target="../tags/tag85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8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86.xml"/><Relationship Id="rId11" Type="http://schemas.openxmlformats.org/officeDocument/2006/relationships/tags" Target="../tags/tag91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9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3" Type="http://schemas.openxmlformats.org/officeDocument/2006/relationships/tags" Target="../tags/tag99.xml"/><Relationship Id="rId12" Type="http://schemas.openxmlformats.org/officeDocument/2006/relationships/tags" Target="../tags/tag98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1" Type="http://schemas.openxmlformats.org/officeDocument/2006/relationships/tags" Target="../tags/tag107.xml"/><Relationship Id="rId10" Type="http://schemas.openxmlformats.org/officeDocument/2006/relationships/tags" Target="../tags/tag106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4" Type="http://schemas.openxmlformats.org/officeDocument/2006/relationships/tags" Target="../tags/tag116.xml"/><Relationship Id="rId13" Type="http://schemas.openxmlformats.org/officeDocument/2006/relationships/tags" Target="../tags/tag115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4" Type="http://schemas.openxmlformats.org/officeDocument/2006/relationships/tags" Target="../tags/tag125.xml"/><Relationship Id="rId13" Type="http://schemas.openxmlformats.org/officeDocument/2006/relationships/tags" Target="../tags/tag124.xml"/><Relationship Id="rId12" Type="http://schemas.openxmlformats.org/officeDocument/2006/relationships/tags" Target="../tags/tag123.xml"/><Relationship Id="rId11" Type="http://schemas.openxmlformats.org/officeDocument/2006/relationships/tags" Target="../tags/tag122.xml"/><Relationship Id="rId10" Type="http://schemas.openxmlformats.org/officeDocument/2006/relationships/tags" Target="../tags/tag121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2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6" Type="http://schemas.openxmlformats.org/officeDocument/2006/relationships/tags" Target="../tags/tag136.xml"/><Relationship Id="rId15" Type="http://schemas.openxmlformats.org/officeDocument/2006/relationships/tags" Target="../tags/tag135.xml"/><Relationship Id="rId14" Type="http://schemas.openxmlformats.org/officeDocument/2006/relationships/tags" Target="../tags/tag134.xml"/><Relationship Id="rId13" Type="http://schemas.openxmlformats.org/officeDocument/2006/relationships/tags" Target="../tags/tag133.xml"/><Relationship Id="rId12" Type="http://schemas.openxmlformats.org/officeDocument/2006/relationships/tags" Target="../tags/tag13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40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8.png"/><Relationship Id="rId6" Type="http://schemas.openxmlformats.org/officeDocument/2006/relationships/tags" Target="../tags/tag139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7.png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3" Type="http://schemas.openxmlformats.org/officeDocument/2006/relationships/tags" Target="../tags/tag144.xml"/><Relationship Id="rId12" Type="http://schemas.openxmlformats.org/officeDocument/2006/relationships/tags" Target="../tags/tag143.xml"/><Relationship Id="rId11" Type="http://schemas.openxmlformats.org/officeDocument/2006/relationships/tags" Target="../tags/tag142.xml"/><Relationship Id="rId10" Type="http://schemas.openxmlformats.org/officeDocument/2006/relationships/tags" Target="../tags/tag141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00150" y="2095078"/>
            <a:ext cx="7200900" cy="4456854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00150" y="6723805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3700463"/>
            <a:ext cx="9601200" cy="5400675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2300288" y="5735218"/>
            <a:ext cx="5000625" cy="1101638"/>
          </a:xfrm>
        </p:spPr>
        <p:txBody>
          <a:bodyPr vert="horz" wrap="square" lIns="0" tIns="0" rIns="0" bIns="0" rtlCol="0" anchor="b" anchorCtr="0">
            <a:normAutofit/>
          </a:bodyPr>
          <a:lstStyle>
            <a:lvl1pPr algn="ctr">
              <a:defRPr lang="zh-CN" altLang="en-US" sz="7560" b="0" spc="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9"/>
            </p:custDataLst>
          </p:nvPr>
        </p:nvSpPr>
        <p:spPr>
          <a:xfrm>
            <a:off x="2300288" y="6996875"/>
            <a:ext cx="5000625" cy="284536"/>
          </a:xfrm>
        </p:spPr>
        <p:txBody>
          <a:bodyPr vert="horz" wrap="square" lIns="0" tIns="0" rIns="0" bIns="0" rtlCol="0" anchor="t" anchorCtr="0">
            <a:normAutofit/>
          </a:bodyPr>
          <a:lstStyle>
            <a:lvl1pPr algn="ctr">
              <a:defRPr lang="zh-CN" altLang="en-US" sz="21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lvl="0" indent="0" algn="ctr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0" y="3700463"/>
            <a:ext cx="9601200" cy="612558"/>
            <a:chOff x="0" y="0"/>
            <a:chExt cx="12192000" cy="777851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25338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777851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27532" y="4049509"/>
            <a:ext cx="8546137" cy="348047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2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27532" y="4450563"/>
            <a:ext cx="8546137" cy="4243764"/>
          </a:xfrm>
        </p:spPr>
        <p:txBody>
          <a:bodyPr vert="horz" wrap="square" lIns="90170" tIns="46990" rIns="90170" bIns="46990" rtlCol="0">
            <a:normAutofit/>
          </a:bodyPr>
          <a:lstStyle>
            <a:lvl1pPr marL="240030" marR="0" lvl="0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720090" marR="0" lvl="1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200150" marR="0" lvl="2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80210" marR="0" lvl="3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160270" marR="0" lvl="4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4800600"/>
            <a:ext cx="2556230" cy="320040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7044969" y="4800600"/>
            <a:ext cx="2556230" cy="3200400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8"/>
            </p:custDataLst>
          </p:nvPr>
        </p:nvSpPr>
        <p:spPr>
          <a:xfrm>
            <a:off x="230009" y="3939712"/>
            <a:ext cx="9141183" cy="4922176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42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2"/>
            </p:custDataLst>
          </p:nvPr>
        </p:nvSpPr>
        <p:spPr>
          <a:xfrm>
            <a:off x="2608326" y="7048882"/>
            <a:ext cx="4384548" cy="578572"/>
          </a:xfrm>
        </p:spPr>
        <p:txBody>
          <a:bodyPr vert="horz" wrap="square" lIns="0" tIns="0" rIns="0" bIns="0" rtlCol="0" anchor="t" anchorCtr="0">
            <a:normAutofit/>
          </a:bodyPr>
          <a:lstStyle>
            <a:lvl1pPr algn="ctr">
              <a:defRPr kumimoji="0" lang="zh-CN" altLang="en-US" b="0" i="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>
              <a:spcAft>
                <a:spcPts val="0"/>
              </a:spcAft>
              <a:buClrTx/>
              <a:buSzTx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13"/>
            </p:custDataLst>
          </p:nvPr>
        </p:nvSpPr>
        <p:spPr>
          <a:xfrm>
            <a:off x="2608326" y="6230779"/>
            <a:ext cx="4384548" cy="658082"/>
          </a:xfrm>
        </p:spPr>
        <p:txBody>
          <a:bodyPr vert="horz" wrap="square" lIns="0" tIns="0" rIns="0" bIns="0" rtlCol="0" anchor="b" anchorCtr="0">
            <a:normAutofit/>
          </a:bodyPr>
          <a:lstStyle>
            <a:lvl1pPr algn="dist">
              <a:defRPr kumimoji="0" lang="zh-CN" altLang="en-US" sz="4200" b="0" i="0" spc="4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marR="0" lvl="0" indent="0" algn="dist">
              <a:spcAft>
                <a:spcPts val="0"/>
              </a:spcAft>
              <a:buClrTx/>
              <a:buSzTx/>
              <a:buFontTx/>
            </a:pPr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3700463"/>
            <a:ext cx="9601200" cy="612558"/>
            <a:chOff x="0" y="0"/>
            <a:chExt cx="12192000" cy="777851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25338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777851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27532" y="4049509"/>
            <a:ext cx="8546137" cy="348047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2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27570" y="4450563"/>
            <a:ext cx="4160553" cy="4243764"/>
          </a:xfrm>
        </p:spPr>
        <p:txBody>
          <a:bodyPr vert="horz" wrap="square" lIns="90170" tIns="46990" rIns="90170" bIns="46990" rtlCol="0">
            <a:normAutofit/>
          </a:bodyPr>
          <a:lstStyle>
            <a:lvl1pPr marL="240030" marR="0" lvl="0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720090" marR="0" lvl="1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200150" marR="0" lvl="2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80210" marR="0" lvl="3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160270" marR="0" lvl="4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913116" y="4450563"/>
            <a:ext cx="4160553" cy="4243764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8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8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8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8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8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0" y="3700463"/>
            <a:ext cx="9601200" cy="612558"/>
            <a:chOff x="0" y="0"/>
            <a:chExt cx="12192000" cy="777851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25338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777851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27532" y="4049509"/>
            <a:ext cx="8546137" cy="348047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2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27570" y="4450563"/>
            <a:ext cx="4160553" cy="300040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1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27566" y="4808101"/>
            <a:ext cx="4160520" cy="3886117"/>
          </a:xfrm>
        </p:spPr>
        <p:txBody>
          <a:bodyPr vert="horz" wrap="square" lIns="90170" tIns="46990" rIns="90170" bIns="46990" rtlCol="0">
            <a:normAutofit/>
          </a:bodyPr>
          <a:lstStyle>
            <a:lvl1pPr marL="240030" marR="0" lvl="0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720090" marR="0" lvl="1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200150" marR="0" lvl="2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80210" marR="0" lvl="3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160270" marR="0" lvl="4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910653" y="4450563"/>
            <a:ext cx="4160553" cy="300040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1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910653" y="4808101"/>
            <a:ext cx="4160553" cy="3886117"/>
          </a:xfrm>
        </p:spPr>
        <p:txBody>
          <a:bodyPr vert="horz" wrap="square" lIns="90170" tIns="46990" rIns="90170" bIns="46990" rtlCol="0">
            <a:normAutofit/>
          </a:bodyPr>
          <a:lstStyle>
            <a:lvl1pPr marL="240030" marR="0" lvl="0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720090" marR="0" lvl="1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200150" marR="0" lvl="2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80210" marR="0" lvl="3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160270" marR="0" lvl="4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904738" y="5318936"/>
            <a:ext cx="3456432" cy="2163726"/>
          </a:xfrm>
          <a:prstGeom prst="rect">
            <a:avLst/>
          </a:prstGeom>
        </p:spPr>
      </p:pic>
      <p:sp>
        <p:nvSpPr>
          <p:cNvPr id="7" name="任意多边形 6"/>
          <p:cNvSpPr/>
          <p:nvPr userDrawn="1">
            <p:custDataLst>
              <p:tags r:id="rId5"/>
            </p:custDataLst>
          </p:nvPr>
        </p:nvSpPr>
        <p:spPr>
          <a:xfrm flipH="1">
            <a:off x="0" y="3700463"/>
            <a:ext cx="5759220" cy="5400675"/>
          </a:xfrm>
          <a:custGeom>
            <a:avLst/>
            <a:gdLst>
              <a:gd name="connsiteX0" fmla="*/ 1714500 w 7314000"/>
              <a:gd name="connsiteY0" fmla="*/ 0 h 6858000"/>
              <a:gd name="connsiteX1" fmla="*/ 7314000 w 7314000"/>
              <a:gd name="connsiteY1" fmla="*/ 0 h 6858000"/>
              <a:gd name="connsiteX2" fmla="*/ 7314000 w 7314000"/>
              <a:gd name="connsiteY2" fmla="*/ 6858000 h 6858000"/>
              <a:gd name="connsiteX3" fmla="*/ 0 w 7314000"/>
              <a:gd name="connsiteY3" fmla="*/ 6858000 h 6858000"/>
              <a:gd name="connsiteX4" fmla="*/ 1714500 w 731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000" h="6858000">
                <a:moveTo>
                  <a:pt x="1714500" y="0"/>
                </a:moveTo>
                <a:lnTo>
                  <a:pt x="7314000" y="0"/>
                </a:lnTo>
                <a:lnTo>
                  <a:pt x="731400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420"/>
          </a:p>
        </p:txBody>
      </p:sp>
      <p:pic>
        <p:nvPicPr>
          <p:cNvPr id="6" name="图片 5"/>
          <p:cNvPicPr/>
          <p:nvPr userDrawn="1"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0" y="8488580"/>
            <a:ext cx="567071" cy="61255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2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3700463"/>
            <a:ext cx="9601200" cy="612558"/>
            <a:chOff x="0" y="0"/>
            <a:chExt cx="12192000" cy="777851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25338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777851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27570" y="4049509"/>
            <a:ext cx="8546137" cy="348047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2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27570" y="4450563"/>
            <a:ext cx="4160553" cy="4243764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80" b="0" i="0" u="none" strike="noStrike" kern="1200" cap="all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720090" marR="0" lvl="1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200150" marR="0" lvl="2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80210" marR="0" lvl="3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160270" marR="0" lvl="4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913153" y="4450563"/>
            <a:ext cx="4160553" cy="4243764"/>
          </a:xfrm>
        </p:spPr>
        <p:txBody>
          <a:bodyPr vert="horz" wrap="square" lIns="90170" tIns="46990" rIns="90170" bIns="46990" rtlCol="0">
            <a:normAutofit/>
          </a:bodyPr>
          <a:lstStyle>
            <a:lvl1pPr marL="240030" marR="0" lvl="0" indent="-2400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0" y="3700463"/>
            <a:ext cx="9601200" cy="612558"/>
            <a:chOff x="0" y="0"/>
            <a:chExt cx="12192000" cy="777851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25338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777851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8324769" y="4450563"/>
            <a:ext cx="748900" cy="4243764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52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27566" y="4450556"/>
            <a:ext cx="7739630" cy="4243764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0" y="3700463"/>
            <a:ext cx="9601200" cy="612558"/>
            <a:chOff x="0" y="0"/>
            <a:chExt cx="12192000" cy="777851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25338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777851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27570" y="4450563"/>
            <a:ext cx="8546137" cy="4243764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3700463"/>
            <a:ext cx="9601200" cy="540067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8"/>
            </p:custDataLst>
          </p:nvPr>
        </p:nvSpPr>
        <p:spPr>
          <a:xfrm>
            <a:off x="2687836" y="5204401"/>
            <a:ext cx="4225528" cy="1101638"/>
          </a:xfrm>
        </p:spPr>
        <p:txBody>
          <a:bodyPr vert="horz" wrap="square" lIns="0" tIns="0" rIns="0" bIns="0" rtlCol="0" anchor="b" anchorCtr="0">
            <a:normAutofit/>
          </a:bodyPr>
          <a:lstStyle>
            <a:lvl1pPr algn="dist">
              <a:defRPr lang="zh-CN" altLang="en-US" sz="8400" b="0" spc="1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9"/>
            </p:custDataLst>
          </p:nvPr>
        </p:nvSpPr>
        <p:spPr>
          <a:xfrm>
            <a:off x="2710839" y="6550068"/>
            <a:ext cx="4185023" cy="870109"/>
          </a:xfrm>
        </p:spPr>
        <p:txBody>
          <a:bodyPr vert="horz" wrap="square" lIns="0" tIns="0" rIns="0" bIns="0" rtlCol="0" anchor="ctr" anchorCtr="0">
            <a:normAutofit/>
          </a:bodyPr>
          <a:lstStyle>
            <a:lvl1pPr algn="ctr">
              <a:defRPr lang="zh-CN" altLang="en-US" sz="189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lvl="0" indent="0" algn="ctr">
              <a:lnSpc>
                <a:spcPct val="12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grpSp>
        <p:nvGrpSpPr>
          <p:cNvPr id="8" name="组合 7"/>
          <p:cNvGrpSpPr/>
          <p:nvPr userDrawn="1">
            <p:custDataLst>
              <p:tags r:id="rId10"/>
            </p:custDataLst>
          </p:nvPr>
        </p:nvGrpSpPr>
        <p:grpSpPr>
          <a:xfrm>
            <a:off x="2710839" y="6473059"/>
            <a:ext cx="4179522" cy="1024128"/>
            <a:chOff x="4991" y="5402"/>
            <a:chExt cx="9414" cy="2048"/>
          </a:xfrm>
        </p:grpSpPr>
        <p:cxnSp>
          <p:nvCxnSpPr>
            <p:cNvPr id="9" name="直接连接符 8"/>
            <p:cNvCxnSpPr/>
            <p:nvPr>
              <p:custDataLst>
                <p:tags r:id="rId11"/>
              </p:custDataLst>
            </p:nvPr>
          </p:nvCxnSpPr>
          <p:spPr>
            <a:xfrm>
              <a:off x="4991" y="5402"/>
              <a:ext cx="9414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12"/>
              </p:custDataLst>
            </p:nvPr>
          </p:nvCxnSpPr>
          <p:spPr>
            <a:xfrm>
              <a:off x="4991" y="7450"/>
              <a:ext cx="9414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9505" y="3700463"/>
            <a:ext cx="567071" cy="413552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9073634" y="3700463"/>
            <a:ext cx="567071" cy="61257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30009" y="3939712"/>
            <a:ext cx="9141183" cy="492217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420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0" y="3700463"/>
            <a:ext cx="567071" cy="413552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9034129" y="3700463"/>
            <a:ext cx="567071" cy="61257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009260" y="4684208"/>
            <a:ext cx="7580790" cy="569835"/>
          </a:xfrm>
        </p:spPr>
        <p:txBody>
          <a:bodyPr wrap="square" anchor="ctr">
            <a:normAutofit/>
          </a:bodyPr>
          <a:lstStyle>
            <a:lvl1pPr>
              <a:defRPr sz="336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008876" y="5404298"/>
            <a:ext cx="7580948" cy="271309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3700463"/>
            <a:ext cx="3799375" cy="540067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420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9034129" y="3700463"/>
            <a:ext cx="567071" cy="41370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59270" y="4307153"/>
            <a:ext cx="3118500" cy="694575"/>
          </a:xfrm>
        </p:spPr>
        <p:txBody>
          <a:bodyPr wrap="square" anchor="ctr" anchorCtr="0">
            <a:normAutofit/>
          </a:bodyPr>
          <a:lstStyle>
            <a:lvl1pPr>
              <a:defRPr sz="378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62105" y="5089613"/>
            <a:ext cx="3115665" cy="322339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4017195" y="4306789"/>
            <a:ext cx="5103000" cy="400675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3700463"/>
            <a:ext cx="9601200" cy="209816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420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0" y="3700463"/>
            <a:ext cx="567071" cy="413552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9034129" y="3700463"/>
            <a:ext cx="567071" cy="61257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81950" y="4315658"/>
            <a:ext cx="8643915" cy="493290"/>
          </a:xfrm>
        </p:spPr>
        <p:txBody>
          <a:bodyPr wrap="square" anchor="ctr">
            <a:normAutofit/>
          </a:bodyPr>
          <a:lstStyle>
            <a:lvl1pPr algn="ctr">
              <a:defRPr sz="378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481950" y="5007398"/>
            <a:ext cx="8643580" cy="65205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482560" y="5911763"/>
            <a:ext cx="8635410" cy="270175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7660777"/>
            <a:ext cx="9601200" cy="144036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420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0" y="3700463"/>
            <a:ext cx="567071" cy="413552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9034129" y="3700463"/>
            <a:ext cx="567071" cy="61257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76280" y="4227773"/>
            <a:ext cx="8643915" cy="445095"/>
          </a:xfrm>
        </p:spPr>
        <p:txBody>
          <a:bodyPr wrap="square" anchor="ctr" anchorCtr="0">
            <a:normAutofit/>
          </a:bodyPr>
          <a:lstStyle>
            <a:lvl1pPr algn="ctr">
              <a:defRPr sz="336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476309" y="5024408"/>
            <a:ext cx="8655255" cy="252882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467775" y="7780028"/>
            <a:ext cx="8663760" cy="79663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3700463"/>
            <a:ext cx="9601200" cy="72009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420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9034129" y="8687586"/>
            <a:ext cx="567071" cy="413552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0" y="8488561"/>
            <a:ext cx="567071" cy="61257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56435" y="3887573"/>
            <a:ext cx="8692110" cy="34804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456435" y="5010233"/>
            <a:ext cx="4207140" cy="227934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4915890" y="5010233"/>
            <a:ext cx="4226985" cy="227934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450765" y="7493693"/>
            <a:ext cx="4207140" cy="61519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4924395" y="7490858"/>
            <a:ext cx="4226985" cy="61519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4451494"/>
            <a:ext cx="9601200" cy="389861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420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325041" y="8170521"/>
            <a:ext cx="1275659" cy="930616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0" y="7722965"/>
            <a:ext cx="1275659" cy="137817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199205" y="4755083"/>
            <a:ext cx="7200900" cy="1879605"/>
          </a:xfrm>
        </p:spPr>
        <p:txBody>
          <a:bodyPr wrap="square" anchor="b">
            <a:normAutofit/>
          </a:bodyPr>
          <a:lstStyle>
            <a:lvl1pPr algn="ctr">
              <a:defRPr sz="63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198900" y="6742418"/>
            <a:ext cx="7200900" cy="13041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5082" y="3191511"/>
            <a:ext cx="8281035" cy="5325110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5082" y="8566998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00150" y="2095078"/>
            <a:ext cx="7200900" cy="4456854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00150" y="6723805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5082" y="3191511"/>
            <a:ext cx="8281035" cy="5325110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5082" y="8566998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0083" y="3407834"/>
            <a:ext cx="4080510" cy="812249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60608" y="3407834"/>
            <a:ext cx="4080510" cy="812249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1333" y="681567"/>
            <a:ext cx="8281035" cy="247438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1333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1333" y="4676140"/>
            <a:ext cx="4061757" cy="687789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81761" y="1843194"/>
            <a:ext cx="4860608" cy="9097434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5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81761" y="1843194"/>
            <a:ext cx="4860608" cy="9097434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5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0083" y="3407834"/>
            <a:ext cx="4080510" cy="812249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60608" y="3407834"/>
            <a:ext cx="4080510" cy="812249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1333" y="681567"/>
            <a:ext cx="8281035" cy="247438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1333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1333" y="4676140"/>
            <a:ext cx="4061757" cy="687789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81761" y="1843194"/>
            <a:ext cx="4860608" cy="9097434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5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81761" y="1843194"/>
            <a:ext cx="4860608" cy="9097434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5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50.xml"/><Relationship Id="rId23" Type="http://schemas.openxmlformats.org/officeDocument/2006/relationships/tags" Target="../tags/tag149.xml"/><Relationship Id="rId22" Type="http://schemas.openxmlformats.org/officeDocument/2006/relationships/tags" Target="../tags/tag148.xml"/><Relationship Id="rId21" Type="http://schemas.openxmlformats.org/officeDocument/2006/relationships/tags" Target="../tags/tag147.xml"/><Relationship Id="rId20" Type="http://schemas.openxmlformats.org/officeDocument/2006/relationships/tags" Target="../tags/tag146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45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083" y="681567"/>
            <a:ext cx="8281035" cy="2474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083" y="3407834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60083" y="1186518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80398" y="11865188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0848" y="1186518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27532" y="4049506"/>
            <a:ext cx="8546137" cy="348047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27532" y="4457563"/>
            <a:ext cx="8546137" cy="4243764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92797" y="8700956"/>
            <a:ext cx="2126250" cy="2494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241350" y="8700956"/>
            <a:ext cx="3118500" cy="2494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780848" y="8700956"/>
            <a:ext cx="2126250" cy="2494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3700463"/>
            <a:ext cx="0" cy="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60120" rtl="0" eaLnBrk="1" fontAlgn="auto" latinLnBrk="0" hangingPunct="1">
        <a:lnSpc>
          <a:spcPct val="100000"/>
        </a:lnSpc>
        <a:spcBef>
          <a:spcPct val="0"/>
        </a:spcBef>
        <a:buNone/>
        <a:defRPr sz="252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40030" indent="-240030" algn="l" defTabSz="96012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8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720090" indent="-240030" algn="l" defTabSz="96012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90370" algn="l"/>
        </a:tabLst>
        <a:defRPr sz="168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200150" indent="-240030" algn="l" defTabSz="96012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8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80210" indent="-240030" algn="l" defTabSz="96012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8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160270" indent="-240030" algn="l" defTabSz="96012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8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083" y="681567"/>
            <a:ext cx="8281035" cy="2474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083" y="3407834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60083" y="1186518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80398" y="11865188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0848" y="1186518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51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image" Target="../media/image32.png"/><Relationship Id="rId7" Type="http://schemas.openxmlformats.org/officeDocument/2006/relationships/tags" Target="../tags/tag186.xml"/><Relationship Id="rId6" Type="http://schemas.openxmlformats.org/officeDocument/2006/relationships/image" Target="../media/image31.png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image" Target="../media/image34.png"/><Relationship Id="rId7" Type="http://schemas.openxmlformats.org/officeDocument/2006/relationships/tags" Target="../tags/tag192.xml"/><Relationship Id="rId6" Type="http://schemas.openxmlformats.org/officeDocument/2006/relationships/image" Target="../media/image33.png"/><Relationship Id="rId5" Type="http://schemas.openxmlformats.org/officeDocument/2006/relationships/tags" Target="../tags/tag191.xml"/><Relationship Id="rId4" Type="http://schemas.openxmlformats.org/officeDocument/2006/relationships/tags" Target="../tags/tag190.xml"/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tags" Target="../tags/tag199.xml"/><Relationship Id="rId7" Type="http://schemas.openxmlformats.org/officeDocument/2006/relationships/image" Target="../media/image35.png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tags" Target="../tags/tag196.xml"/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0" Type="http://schemas.openxmlformats.org/officeDocument/2006/relationships/slideLayout" Target="../slideLayouts/slideLayout31.xml"/><Relationship Id="rId1" Type="http://schemas.openxmlformats.org/officeDocument/2006/relationships/tags" Target="../tags/tag19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06.xml"/><Relationship Id="rId8" Type="http://schemas.openxmlformats.org/officeDocument/2006/relationships/image" Target="../media/image38.png"/><Relationship Id="rId7" Type="http://schemas.openxmlformats.org/officeDocument/2006/relationships/tags" Target="../tags/tag205.xml"/><Relationship Id="rId6" Type="http://schemas.openxmlformats.org/officeDocument/2006/relationships/image" Target="../media/image37.png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3" Type="http://schemas.openxmlformats.org/officeDocument/2006/relationships/tags" Target="../tags/tag202.xml"/><Relationship Id="rId22" Type="http://schemas.openxmlformats.org/officeDocument/2006/relationships/notesSlide" Target="../notesSlides/notesSlide4.xml"/><Relationship Id="rId21" Type="http://schemas.openxmlformats.org/officeDocument/2006/relationships/slideLayout" Target="../slideLayouts/slideLayout31.xml"/><Relationship Id="rId20" Type="http://schemas.openxmlformats.org/officeDocument/2006/relationships/image" Target="../media/image44.png"/><Relationship Id="rId2" Type="http://schemas.openxmlformats.org/officeDocument/2006/relationships/tags" Target="../tags/tag201.xml"/><Relationship Id="rId19" Type="http://schemas.openxmlformats.org/officeDocument/2006/relationships/tags" Target="../tags/tag211.xml"/><Relationship Id="rId18" Type="http://schemas.openxmlformats.org/officeDocument/2006/relationships/image" Target="../media/image43.png"/><Relationship Id="rId17" Type="http://schemas.openxmlformats.org/officeDocument/2006/relationships/tags" Target="../tags/tag210.xml"/><Relationship Id="rId16" Type="http://schemas.openxmlformats.org/officeDocument/2006/relationships/image" Target="../media/image42.png"/><Relationship Id="rId15" Type="http://schemas.openxmlformats.org/officeDocument/2006/relationships/tags" Target="../tags/tag209.xml"/><Relationship Id="rId14" Type="http://schemas.openxmlformats.org/officeDocument/2006/relationships/image" Target="../media/image41.png"/><Relationship Id="rId13" Type="http://schemas.openxmlformats.org/officeDocument/2006/relationships/tags" Target="../tags/tag208.xml"/><Relationship Id="rId12" Type="http://schemas.openxmlformats.org/officeDocument/2006/relationships/image" Target="../media/image40.png"/><Relationship Id="rId11" Type="http://schemas.openxmlformats.org/officeDocument/2006/relationships/tags" Target="../tags/tag207.xml"/><Relationship Id="rId10" Type="http://schemas.openxmlformats.org/officeDocument/2006/relationships/image" Target="../media/image39.png"/><Relationship Id="rId1" Type="http://schemas.openxmlformats.org/officeDocument/2006/relationships/tags" Target="../tags/tag200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19.xml"/><Relationship Id="rId8" Type="http://schemas.openxmlformats.org/officeDocument/2006/relationships/image" Target="../media/image45.png"/><Relationship Id="rId7" Type="http://schemas.openxmlformats.org/officeDocument/2006/relationships/tags" Target="../tags/tag218.xml"/><Relationship Id="rId6" Type="http://schemas.openxmlformats.org/officeDocument/2006/relationships/tags" Target="../tags/tag217.xml"/><Relationship Id="rId5" Type="http://schemas.openxmlformats.org/officeDocument/2006/relationships/tags" Target="../tags/tag216.xml"/><Relationship Id="rId4" Type="http://schemas.openxmlformats.org/officeDocument/2006/relationships/tags" Target="../tags/tag215.xml"/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9" Type="http://schemas.openxmlformats.org/officeDocument/2006/relationships/slideLayout" Target="../slideLayouts/slideLayout31.xml"/><Relationship Id="rId18" Type="http://schemas.openxmlformats.org/officeDocument/2006/relationships/image" Target="../media/image50.png"/><Relationship Id="rId17" Type="http://schemas.openxmlformats.org/officeDocument/2006/relationships/tags" Target="../tags/tag223.xml"/><Relationship Id="rId16" Type="http://schemas.openxmlformats.org/officeDocument/2006/relationships/image" Target="../media/image49.png"/><Relationship Id="rId15" Type="http://schemas.openxmlformats.org/officeDocument/2006/relationships/tags" Target="../tags/tag222.xml"/><Relationship Id="rId14" Type="http://schemas.openxmlformats.org/officeDocument/2006/relationships/image" Target="../media/image48.png"/><Relationship Id="rId13" Type="http://schemas.openxmlformats.org/officeDocument/2006/relationships/tags" Target="../tags/tag221.xml"/><Relationship Id="rId12" Type="http://schemas.openxmlformats.org/officeDocument/2006/relationships/image" Target="../media/image47.png"/><Relationship Id="rId11" Type="http://schemas.openxmlformats.org/officeDocument/2006/relationships/tags" Target="../tags/tag220.xml"/><Relationship Id="rId10" Type="http://schemas.openxmlformats.org/officeDocument/2006/relationships/image" Target="../media/image46.png"/><Relationship Id="rId1" Type="http://schemas.openxmlformats.org/officeDocument/2006/relationships/tags" Target="../tags/tag21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31.xml"/><Relationship Id="rId8" Type="http://schemas.openxmlformats.org/officeDocument/2006/relationships/image" Target="../media/image51.png"/><Relationship Id="rId7" Type="http://schemas.openxmlformats.org/officeDocument/2006/relationships/tags" Target="../tags/tag230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9" Type="http://schemas.openxmlformats.org/officeDocument/2006/relationships/slideLayout" Target="../slideLayouts/slideLayout31.xml"/><Relationship Id="rId18" Type="http://schemas.openxmlformats.org/officeDocument/2006/relationships/image" Target="../media/image56.png"/><Relationship Id="rId17" Type="http://schemas.openxmlformats.org/officeDocument/2006/relationships/tags" Target="../tags/tag235.xml"/><Relationship Id="rId16" Type="http://schemas.openxmlformats.org/officeDocument/2006/relationships/image" Target="../media/image55.png"/><Relationship Id="rId15" Type="http://schemas.openxmlformats.org/officeDocument/2006/relationships/tags" Target="../tags/tag234.xml"/><Relationship Id="rId14" Type="http://schemas.openxmlformats.org/officeDocument/2006/relationships/image" Target="../media/image54.png"/><Relationship Id="rId13" Type="http://schemas.openxmlformats.org/officeDocument/2006/relationships/tags" Target="../tags/tag233.xml"/><Relationship Id="rId12" Type="http://schemas.openxmlformats.org/officeDocument/2006/relationships/image" Target="../media/image53.png"/><Relationship Id="rId11" Type="http://schemas.openxmlformats.org/officeDocument/2006/relationships/tags" Target="../tags/tag232.xml"/><Relationship Id="rId10" Type="http://schemas.openxmlformats.org/officeDocument/2006/relationships/image" Target="../media/image52.png"/><Relationship Id="rId1" Type="http://schemas.openxmlformats.org/officeDocument/2006/relationships/tags" Target="../tags/tag22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1.xml"/><Relationship Id="rId3" Type="http://schemas.openxmlformats.org/officeDocument/2006/relationships/image" Target="../media/image57.emf"/><Relationship Id="rId2" Type="http://schemas.openxmlformats.org/officeDocument/2006/relationships/tags" Target="../tags/tag237.xml"/><Relationship Id="rId1" Type="http://schemas.openxmlformats.org/officeDocument/2006/relationships/tags" Target="../tags/tag2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7" Type="http://schemas.openxmlformats.org/officeDocument/2006/relationships/image" Target="../media/image13.png"/><Relationship Id="rId6" Type="http://schemas.openxmlformats.org/officeDocument/2006/relationships/tags" Target="../tags/tag155.xml"/><Relationship Id="rId5" Type="http://schemas.openxmlformats.org/officeDocument/2006/relationships/image" Target="../media/image12.png"/><Relationship Id="rId4" Type="http://schemas.openxmlformats.org/officeDocument/2006/relationships/tags" Target="../tags/tag154.xml"/><Relationship Id="rId3" Type="http://schemas.openxmlformats.org/officeDocument/2006/relationships/image" Target="../media/image11.png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tags" Target="../tags/tag161.xml"/><Relationship Id="rId7" Type="http://schemas.openxmlformats.org/officeDocument/2006/relationships/image" Target="../media/image15.png"/><Relationship Id="rId6" Type="http://schemas.openxmlformats.org/officeDocument/2006/relationships/tags" Target="../tags/tag160.xml"/><Relationship Id="rId5" Type="http://schemas.openxmlformats.org/officeDocument/2006/relationships/image" Target="../media/image14.png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2" Type="http://schemas.openxmlformats.org/officeDocument/2006/relationships/slideLayout" Target="../slideLayouts/slideLayout31.xml"/><Relationship Id="rId11" Type="http://schemas.openxmlformats.org/officeDocument/2006/relationships/image" Target="../media/image17.png"/><Relationship Id="rId10" Type="http://schemas.openxmlformats.org/officeDocument/2006/relationships/tags" Target="../tags/tag162.xml"/><Relationship Id="rId1" Type="http://schemas.openxmlformats.org/officeDocument/2006/relationships/tags" Target="../tags/tag15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tags" Target="../tags/tag168.xml"/><Relationship Id="rId7" Type="http://schemas.openxmlformats.org/officeDocument/2006/relationships/image" Target="../media/image19.png"/><Relationship Id="rId6" Type="http://schemas.openxmlformats.org/officeDocument/2006/relationships/tags" Target="../tags/tag167.xml"/><Relationship Id="rId5" Type="http://schemas.openxmlformats.org/officeDocument/2006/relationships/image" Target="../media/image18.png"/><Relationship Id="rId4" Type="http://schemas.openxmlformats.org/officeDocument/2006/relationships/tags" Target="../tags/tag166.xml"/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4" Type="http://schemas.openxmlformats.org/officeDocument/2006/relationships/slideLayout" Target="../slideLayouts/slideLayout31.xml"/><Relationship Id="rId13" Type="http://schemas.openxmlformats.org/officeDocument/2006/relationships/image" Target="../media/image22.png"/><Relationship Id="rId12" Type="http://schemas.openxmlformats.org/officeDocument/2006/relationships/tags" Target="../tags/tag170.xml"/><Relationship Id="rId11" Type="http://schemas.openxmlformats.org/officeDocument/2006/relationships/image" Target="../media/image21.png"/><Relationship Id="rId10" Type="http://schemas.openxmlformats.org/officeDocument/2006/relationships/tags" Target="../tags/tag169.xml"/><Relationship Id="rId1" Type="http://schemas.openxmlformats.org/officeDocument/2006/relationships/tags" Target="../tags/tag16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tags" Target="../tags/tag175.xml"/><Relationship Id="rId7" Type="http://schemas.openxmlformats.org/officeDocument/2006/relationships/image" Target="../media/image25.png"/><Relationship Id="rId6" Type="http://schemas.openxmlformats.org/officeDocument/2006/relationships/tags" Target="../tags/tag174.xml"/><Relationship Id="rId5" Type="http://schemas.openxmlformats.org/officeDocument/2006/relationships/image" Target="../media/image24.png"/><Relationship Id="rId4" Type="http://schemas.openxmlformats.org/officeDocument/2006/relationships/tags" Target="../tags/tag173.xml"/><Relationship Id="rId3" Type="http://schemas.openxmlformats.org/officeDocument/2006/relationships/image" Target="../media/image23.png"/><Relationship Id="rId2" Type="http://schemas.openxmlformats.org/officeDocument/2006/relationships/tags" Target="../tags/tag172.xml"/><Relationship Id="rId10" Type="http://schemas.openxmlformats.org/officeDocument/2006/relationships/slideLayout" Target="../slideLayouts/slideLayout31.xml"/><Relationship Id="rId1" Type="http://schemas.openxmlformats.org/officeDocument/2006/relationships/tags" Target="../tags/tag171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1.xml"/><Relationship Id="rId5" Type="http://schemas.openxmlformats.org/officeDocument/2006/relationships/image" Target="../media/image28.png"/><Relationship Id="rId4" Type="http://schemas.openxmlformats.org/officeDocument/2006/relationships/tags" Target="../tags/tag178.xml"/><Relationship Id="rId3" Type="http://schemas.openxmlformats.org/officeDocument/2006/relationships/image" Target="../media/image27.png"/><Relationship Id="rId2" Type="http://schemas.openxmlformats.org/officeDocument/2006/relationships/tags" Target="../tags/tag177.xml"/><Relationship Id="rId1" Type="http://schemas.openxmlformats.org/officeDocument/2006/relationships/tags" Target="../tags/tag176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1.xml"/><Relationship Id="rId4" Type="http://schemas.openxmlformats.org/officeDocument/2006/relationships/image" Target="../media/image30.png"/><Relationship Id="rId3" Type="http://schemas.openxmlformats.org/officeDocument/2006/relationships/tags" Target="../tags/tag180.xml"/><Relationship Id="rId2" Type="http://schemas.openxmlformats.org/officeDocument/2006/relationships/image" Target="../media/image29.png"/><Relationship Id="rId1" Type="http://schemas.openxmlformats.org/officeDocument/2006/relationships/tags" Target="../tags/tag1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40690" y="4472305"/>
            <a:ext cx="8720455" cy="40176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6500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中国钨市场分析报告</a:t>
            </a:r>
            <a:r>
              <a:rPr lang="en-US" altLang="zh-CN" sz="6500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(2023</a:t>
            </a:r>
            <a:r>
              <a:rPr lang="zh-CN" altLang="en-US" sz="6500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6500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12</a:t>
            </a:r>
            <a:r>
              <a:rPr lang="zh-CN" altLang="en-US" sz="6500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6500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)</a:t>
            </a:r>
            <a:endParaRPr lang="zh-CN" altLang="en-US" sz="650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650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795020"/>
            <a:ext cx="3676015" cy="8902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170805" y="10479405"/>
            <a:ext cx="39585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白金会员内参报告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2023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11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期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23130" y="12025630"/>
            <a:ext cx="4705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咨询交流：耿志强</a:t>
            </a:r>
            <a:r>
              <a:rPr lang="en-US" altLang="zh-CN"/>
              <a:t>13526952128</a:t>
            </a:r>
            <a:r>
              <a:rPr lang="zh-CN" altLang="en-US"/>
              <a:t>（微信同号）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>
            <a:spLocks noGrp="1"/>
          </p:cNvSpPr>
          <p:nvPr/>
        </p:nvSpPr>
        <p:spPr>
          <a:xfrm>
            <a:off x="0" y="0"/>
            <a:ext cx="9599930" cy="8743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六</a:t>
            </a:r>
            <a:r>
              <a:rPr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zh-CN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国内废钨料</a:t>
            </a:r>
            <a:r>
              <a:rPr lang="zh-CN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产品市场情况（</a:t>
            </a:r>
            <a:r>
              <a:rPr lang="en-US" altLang="zh-CN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2023</a:t>
            </a:r>
            <a:r>
              <a:rPr lang="zh-CN" altLang="en-US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12</a:t>
            </a:r>
            <a:r>
              <a:rPr lang="zh-CN" altLang="en-US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zh-CN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sz="3500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337820" y="1021715"/>
            <a:ext cx="6047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6.1 2023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12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月废棒材市场运行情况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362585" y="5875020"/>
            <a:ext cx="8796020" cy="10604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分析：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12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月份废棒材不含税价格区间在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188-192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元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/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公斤，平均价为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190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元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/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公斤，环比</a:t>
            </a:r>
            <a:r>
              <a:rPr 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上涨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1.06%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。厂商采购放缓，预计元旦后保持高位运行。</a:t>
            </a:r>
            <a:endParaRPr lang="zh-CN" altLang="en-US" sz="20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337820" y="6913245"/>
            <a:ext cx="6047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6.2 2023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12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月废球齿市场运行情况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362585" y="11266805"/>
            <a:ext cx="9003665" cy="13633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分析：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12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月份废球齿不含税价格区间在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189-193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元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/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公斤，平均价为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191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元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/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公斤。废球齿现货库存紧张，价格居高不下。</a:t>
            </a:r>
            <a:endParaRPr lang="zh-CN" altLang="en-US" sz="20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4520" y="1543685"/>
            <a:ext cx="8172450" cy="40798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04520" y="7526655"/>
            <a:ext cx="8172450" cy="37318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261620" y="132715"/>
            <a:ext cx="6047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6.3 2023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12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月废辊环市场运行情况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261620" y="4592955"/>
            <a:ext cx="91306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分析：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12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月份废辊环不含税价格区间在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171-175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元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/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公斤，平均价为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173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元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/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公斤。年末钢厂处理货源居多，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sym typeface="+mn-ea"/>
              </a:rPr>
              <a:t>废辊环市场供应充足，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价格波动较小。</a:t>
            </a:r>
            <a:endParaRPr lang="zh-CN" altLang="en-US" sz="20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261620" y="5608320"/>
            <a:ext cx="6047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6.4 2023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12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月废顶锤市场运行情况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356870" y="10244455"/>
            <a:ext cx="91306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分析：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12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月份废顶锤不含税价格区间在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202-205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元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/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公斤，平均价为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203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元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/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公斤，废顶锤供需稳定，价格波动较窄。</a:t>
            </a:r>
            <a:endParaRPr lang="zh-CN" altLang="en-US" sz="20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16890" y="654685"/>
            <a:ext cx="8401050" cy="38620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16890" y="6221730"/>
            <a:ext cx="8400415" cy="38334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252095" y="4712970"/>
            <a:ext cx="91306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分析：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12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月份废磨削不含税价格区间在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2.08-2.16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元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/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公斤度，平均价为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2.12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元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/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公斤度。年末废磨削库存偏紧，持货惜售居多，价格稳中有升运行，年末大厂采购围绕刚需，暂未放量。</a:t>
            </a:r>
            <a:endParaRPr lang="zh-CN" altLang="en-US" sz="20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261620" y="346710"/>
            <a:ext cx="6047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6.5 2023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12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月废磨削市场运行情况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261620" y="5878830"/>
            <a:ext cx="6047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6.6 2023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12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月废纯钨市场运行情况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234950" y="10240645"/>
            <a:ext cx="91306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分析：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12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月份废纯钨边角运行区间在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225-235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元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/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公斤，平均价为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229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元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/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公斤。河南陕西等地厂家废钨产品较少，且场内贸易商年末备货需求增多，导致市场供应面紧张，价格呈现小幅上涨。</a:t>
            </a:r>
            <a:endParaRPr lang="zh-CN" altLang="en-US" sz="20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261620" y="11483340"/>
            <a:ext cx="90201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废钨市场行情综述：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12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月份废钨市场重心小幅上移，持货商低价惜售，等待节后行情，根据供需情况分析，废纯钨市场供需紧平衡，价格易涨难跌。废合金价格小幅上探，厂商按需采购，预计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月份废钨价格高位运行延续。</a:t>
            </a:r>
            <a:endParaRPr lang="zh-CN" altLang="en-US" sz="20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30530" y="868680"/>
            <a:ext cx="8408670" cy="38493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30530" y="6421120"/>
            <a:ext cx="8408035" cy="38461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>
            <a:spLocks noGrp="1"/>
          </p:cNvSpPr>
          <p:nvPr/>
        </p:nvSpPr>
        <p:spPr>
          <a:xfrm>
            <a:off x="0" y="0"/>
            <a:ext cx="9599930" cy="8743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七</a:t>
            </a:r>
            <a:r>
              <a:rPr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zh-CN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钨终端消费领域产销情况（</a:t>
            </a:r>
            <a:r>
              <a:rPr lang="en-US" altLang="zh-CN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2023</a:t>
            </a:r>
            <a:r>
              <a:rPr lang="zh-CN" altLang="en-US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11</a:t>
            </a:r>
            <a:r>
              <a:rPr lang="zh-CN" altLang="en-US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zh-CN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sz="3500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166370" y="1013460"/>
            <a:ext cx="6047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7.1 </a:t>
            </a:r>
            <a:r>
              <a:rPr 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中国汽车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市场运行情况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166370" y="5972175"/>
            <a:ext cx="91306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分析：2023年11月,我国汽车产销分别完成309.3万辆和297万辆,同比分别增长29.4%和27.4%。其中,新能源汽车产销分别完成 107.4万辆和102.6万辆,同比分别增长39.2%和30%。</a:t>
            </a:r>
            <a:endParaRPr lang="zh-CN" altLang="en-US" sz="20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102870" y="7056120"/>
            <a:ext cx="6047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7.2 </a:t>
            </a:r>
            <a:r>
              <a:rPr 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中国挖掘机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市场运行情况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191770" y="11644630"/>
            <a:ext cx="9130665" cy="10604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分析：2023年11月销售各类挖掘机14924台，同比下降37%，其中国内7484台，同比下降48%；出口7440台，同比下降19.8%。2023年1-11月，共销售挖掘机178320台，同比下降27.1%。</a:t>
            </a:r>
            <a:endParaRPr lang="zh-CN" altLang="en-US" sz="20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67640" y="1535430"/>
            <a:ext cx="4703445" cy="21653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893310" y="1535430"/>
            <a:ext cx="4457065" cy="22015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66370" y="3791585"/>
            <a:ext cx="4726940" cy="20281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893310" y="3791585"/>
            <a:ext cx="4429760" cy="20212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1770" y="7512685"/>
            <a:ext cx="4701540" cy="207518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026660" y="7512685"/>
            <a:ext cx="4295775" cy="207581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67640" y="9628505"/>
            <a:ext cx="4725035" cy="201676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026660" y="9628505"/>
            <a:ext cx="4295140" cy="20180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167640" y="388620"/>
            <a:ext cx="6047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7.3 </a:t>
            </a:r>
            <a:r>
              <a:rPr 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中国金属切削机床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市场运行情况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167640" y="3616960"/>
            <a:ext cx="91306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分析：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sym typeface="+mn-ea"/>
              </a:rPr>
              <a:t>2023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sym typeface="+mn-ea"/>
              </a:rPr>
              <a:t>年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11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月,金属切削机床产量6万台,同比增加 21.3%。</a:t>
            </a:r>
            <a:endParaRPr lang="zh-CN" altLang="en-US" sz="20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167640" y="4641850"/>
            <a:ext cx="6047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7.4 </a:t>
            </a:r>
            <a:r>
              <a:rPr 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中国手机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市场运行情况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190500" y="7586980"/>
            <a:ext cx="91306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分析：</a:t>
            </a:r>
            <a:r>
              <a:rPr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2023年11月，国内市场手机出货量3121.1万部，同比增长34.3%，其中，5G手机2709.2万部，同比增长51.2%，占同期手机出货量的86.8%。</a:t>
            </a:r>
            <a:endParaRPr sz="20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290195" y="8707755"/>
            <a:ext cx="6047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7.5 </a:t>
            </a:r>
            <a:r>
              <a:rPr 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中国彩电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市场运行情况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6"/>
            </p:custDataLst>
          </p:nvPr>
        </p:nvSpPr>
        <p:spPr>
          <a:xfrm>
            <a:off x="190500" y="11830050"/>
            <a:ext cx="91306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分析：</a:t>
            </a:r>
            <a:r>
              <a:rPr sz="2000">
                <a:latin typeface="黑体" panose="02010609060101010101" charset="-122"/>
                <a:ea typeface="黑体" panose="02010609060101010101" charset="-122"/>
              </a:rPr>
              <a:t>2023年11月全国彩电产量1582.6万台,1</a:t>
            </a:r>
            <a:r>
              <a:rPr lang="en-US" sz="2000"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sz="2000">
                <a:latin typeface="黑体" panose="02010609060101010101" charset="-122"/>
                <a:ea typeface="黑体" panose="02010609060101010101" charset="-122"/>
              </a:rPr>
              <a:t>11月累计产量17650.9万台。</a:t>
            </a:r>
            <a:endParaRPr sz="20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0500" y="1197610"/>
            <a:ext cx="4679315" cy="2101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001260" y="1228725"/>
            <a:ext cx="4191635" cy="20872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90195" y="5328920"/>
            <a:ext cx="4578985" cy="20802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001260" y="5281295"/>
            <a:ext cx="4191000" cy="21399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90195" y="9502140"/>
            <a:ext cx="4578350" cy="206121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001260" y="9501505"/>
            <a:ext cx="4178300" cy="20523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233045" y="535305"/>
            <a:ext cx="6047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7.6 </a:t>
            </a:r>
            <a:r>
              <a:rPr 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中国集成电路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市场运行情况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167640" y="3616960"/>
            <a:ext cx="91306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分析：</a:t>
            </a:r>
            <a:r>
              <a:rPr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2023年11月全国集成电路产量为334.6亿块,同比增长27.9%;1-11月份累计产量为3113.8亿块,同比增长3.7%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20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233045" y="4366260"/>
            <a:ext cx="6047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7.7 </a:t>
            </a:r>
            <a:r>
              <a:rPr 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中国线材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市场运行情况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233045" y="7401560"/>
            <a:ext cx="91306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分析：2023年11月全国线材（盘条）产量1110.8万吨，同比增长3.1%，2023年1-11月全国线材产量为12650.9万吨，累计下降0.4%。</a:t>
            </a:r>
            <a:endParaRPr lang="zh-CN" altLang="en-US" sz="20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233045" y="8197215"/>
            <a:ext cx="6047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7.8 </a:t>
            </a:r>
            <a:r>
              <a:rPr 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中国十种有色金属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市场运行情况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167640" y="11367135"/>
            <a:ext cx="91306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分析：2023年11月十种有色金属产量为650万吨，同比增长7.1%；1-11月累计产量为6796万吨，累计同比增长7.2%。</a:t>
            </a:r>
            <a:endParaRPr lang="zh-CN" altLang="en-US" sz="20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33045" y="1303655"/>
            <a:ext cx="4631690" cy="21532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978400" y="1344295"/>
            <a:ext cx="4319905" cy="2133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67640" y="4930775"/>
            <a:ext cx="4739005" cy="21386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978400" y="4930775"/>
            <a:ext cx="4320540" cy="21424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67640" y="8991600"/>
            <a:ext cx="4739005" cy="208724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978400" y="8991600"/>
            <a:ext cx="4351655" cy="20815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-20320" y="0"/>
            <a:ext cx="9599930" cy="8743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八</a:t>
            </a:r>
            <a:r>
              <a:rPr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zh-CN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中国</a:t>
            </a:r>
            <a:r>
              <a:rPr lang="zh-CN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钨</a:t>
            </a:r>
            <a:r>
              <a:rPr lang="zh-CN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产品价格表现（</a:t>
            </a:r>
            <a:r>
              <a:rPr lang="en-US" altLang="zh-CN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2023</a:t>
            </a:r>
            <a:r>
              <a:rPr lang="zh-CN" altLang="en-US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12</a:t>
            </a:r>
            <a:r>
              <a:rPr lang="zh-CN" altLang="en-US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zh-CN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sz="3500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553720" y="10597515"/>
            <a:ext cx="8094345" cy="450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2000">
                <a:solidFill>
                  <a:schemeClr val="accent1"/>
                </a:solidFill>
              </a:rPr>
              <a:t>- </a:t>
            </a:r>
            <a:r>
              <a:rPr lang="zh-CN" altLang="en-US" sz="2000">
                <a:solidFill>
                  <a:schemeClr val="accent1"/>
                </a:solidFill>
              </a:rPr>
              <a:t>报告完</a:t>
            </a:r>
            <a:r>
              <a:rPr lang="en-US" altLang="zh-CN" sz="2000">
                <a:solidFill>
                  <a:schemeClr val="accent1"/>
                </a:solidFill>
              </a:rPr>
              <a:t> -</a:t>
            </a:r>
            <a:endParaRPr lang="en-US" altLang="zh-CN" sz="2000">
              <a:solidFill>
                <a:schemeClr val="accent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1295" y="10933430"/>
            <a:ext cx="90106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报告说明：</a:t>
            </a:r>
            <a:endParaRPr lang="zh-CN" altLang="en-US" sz="1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1.APT、钨粉、钨铁生产量为不完全统计，半年度、年度数据将会修正。</a:t>
            </a:r>
            <a:endParaRPr lang="zh-CN" altLang="en-US" sz="1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2.钨及硬质合金产品价格为市场抽样统计，仅用作行情参考研究。</a:t>
            </a:r>
            <a:endParaRPr lang="zh-CN" altLang="en-US" sz="1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3.本报告数据为钨钼云商对固定样本按月度周期连续统计，我们力求数据的全面、保证数据的连续。</a:t>
            </a:r>
            <a:endParaRPr lang="zh-CN" altLang="en-US" sz="1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4.本报告结论和观点均为就以上统计数据的结论分析和市场探讨，仅供会员单位交流参考，不作为直接投资或操作建议，任何据此操作可能产生的风险钨钼云商概不承担责任。</a:t>
            </a:r>
            <a:endParaRPr lang="zh-CN" altLang="en-US" sz="1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45" y="960755"/>
            <a:ext cx="9146540" cy="95681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" y="0"/>
            <a:ext cx="9599930" cy="116268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p>
            <a:r>
              <a:rPr lang="zh-CN" altLang="en-US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一、</a:t>
            </a:r>
            <a:r>
              <a:rPr lang="en-US" altLang="zh-CN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2023</a:t>
            </a:r>
            <a:r>
              <a:rPr lang="zh-CN" altLang="en-US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12</a:t>
            </a:r>
            <a:r>
              <a:rPr lang="zh-CN" altLang="en-US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月钨市场简报</a:t>
            </a:r>
            <a:endParaRPr lang="zh-CN" altLang="en-US" sz="3500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5440" y="1301115"/>
            <a:ext cx="8909685" cy="112502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5" y="0"/>
            <a:ext cx="9599930" cy="116268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p>
            <a:r>
              <a:rPr lang="en-US" altLang="zh-CN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二</a:t>
            </a:r>
            <a:r>
              <a:rPr lang="zh-CN" altLang="en-US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、主要</a:t>
            </a:r>
            <a:r>
              <a:rPr lang="zh-CN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钨产品历史价格走势图（</a:t>
            </a:r>
            <a:r>
              <a:rPr lang="en-US" altLang="zh-CN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2023</a:t>
            </a:r>
            <a:r>
              <a:rPr lang="zh-CN" altLang="en-US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12</a:t>
            </a:r>
            <a:r>
              <a:rPr lang="zh-CN" altLang="en-US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zh-CN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zh-CN" sz="3500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1915" y="1162685"/>
            <a:ext cx="9329420" cy="37179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1915" y="4971415"/>
            <a:ext cx="9328785" cy="37242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1915" y="8786495"/>
            <a:ext cx="9330055" cy="38811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" y="0"/>
            <a:ext cx="9599930" cy="116268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p>
            <a:r>
              <a:rPr lang="zh-CN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三</a:t>
            </a:r>
            <a:r>
              <a:rPr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en-US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12</a:t>
            </a:r>
            <a:r>
              <a:rPr lang="zh-CN" altLang="en-US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月份钨市场回顾及后市展望</a:t>
            </a:r>
            <a:endParaRPr lang="zh-CN" altLang="en-US" sz="3500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9720" y="1438275"/>
            <a:ext cx="9039225" cy="75393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行情回顾：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12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钨价保持高位整理，上旬场内备货集中，钨精矿交投放量，价格实现快速上涨。中旬补仓告一段落，下游采购放缓，在成本支撑下，后端钨品价格跟进。至月末，企业清算回款，新增订单减少，整个市场购销平静，价格趋稳。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12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月以来钨冶炼企业倒挂压力未减，钨粉末新增需求偏差，钨价冲高遇阻。国际钨市场假期行情浓厚，价格暂无异动。</a:t>
            </a:r>
            <a:r>
              <a:rPr 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月末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55-60%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钨精矿主流价在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12.05-12.15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万元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标吨，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APT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主流价在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18.05-18.1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万元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吨，中颗粒碳化钨主流价在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266-268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元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公斤。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钨精矿：2023年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12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月55%黑钨精矿价格在11.</a:t>
            </a:r>
            <a:r>
              <a:rPr 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9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-1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2.1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万元/标吨区间运行，</a:t>
            </a:r>
            <a:r>
              <a:rPr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月均</a:t>
            </a:r>
            <a:r>
              <a:rPr 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价</a:t>
            </a:r>
            <a:r>
              <a:rPr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2.02</a:t>
            </a:r>
            <a:r>
              <a:rPr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-1</a:t>
            </a:r>
            <a:r>
              <a:rPr 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2.07</a:t>
            </a:r>
            <a:r>
              <a:rPr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万元，环比</a:t>
            </a:r>
            <a:r>
              <a:rPr 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上涨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1.75%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sz="20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0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APT：2023年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12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月APT价格在17.</a:t>
            </a:r>
            <a:r>
              <a:rPr 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9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-18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.1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万元/吨区间运行，</a:t>
            </a:r>
            <a:r>
              <a:rPr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月均</a:t>
            </a:r>
            <a:r>
              <a:rPr 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价</a:t>
            </a:r>
            <a:r>
              <a:rPr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8.01</a:t>
            </a:r>
            <a:r>
              <a:rPr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-1</a:t>
            </a:r>
            <a:r>
              <a:rPr 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8.09</a:t>
            </a:r>
            <a:r>
              <a:rPr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万元，环比</a:t>
            </a:r>
            <a:r>
              <a:rPr 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上涨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1.32</a:t>
            </a:r>
            <a:r>
              <a:rPr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%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sz="20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0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钨粉末：2023年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12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月碳化钨价格在26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-2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68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元/公斤区间运行，</a:t>
            </a:r>
            <a:r>
              <a:rPr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月均</a:t>
            </a:r>
            <a:r>
              <a:rPr 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价</a:t>
            </a:r>
            <a:r>
              <a:rPr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26</a:t>
            </a:r>
            <a:r>
              <a:rPr 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-26</a:t>
            </a:r>
            <a:r>
              <a:rPr 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</a:t>
            </a:r>
            <a:r>
              <a:rPr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元，环比</a:t>
            </a:r>
            <a:r>
              <a:rPr 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上涨</a:t>
            </a:r>
            <a:r>
              <a:rPr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0.9</a:t>
            </a:r>
            <a:r>
              <a:rPr 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%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sz="20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2023年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12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月钨粉价格在2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67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-27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元/公斤区间运行，</a:t>
            </a:r>
            <a:r>
              <a:rPr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月均</a:t>
            </a:r>
            <a:r>
              <a:rPr 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价</a:t>
            </a:r>
            <a:r>
              <a:rPr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70</a:t>
            </a:r>
            <a:r>
              <a:rPr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-2</a:t>
            </a:r>
            <a:r>
              <a:rPr 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72</a:t>
            </a:r>
            <a:r>
              <a:rPr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元，环比</a:t>
            </a:r>
            <a:r>
              <a:rPr 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上涨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1.12</a:t>
            </a:r>
            <a:r>
              <a:rPr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%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sz="20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硬质合金：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2023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12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月普通钴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棒材参考价在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310-360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元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公斤，月均价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335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元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/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公斤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，环比持平；低风压钴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球齿参考价在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295-325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元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公斤，月均价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310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元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/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公斤，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环比持平；常规辊环参考价在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290-320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元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公斤，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月均价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310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元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/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公斤，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环比</a:t>
            </a:r>
            <a:r>
              <a:rPr 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持平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；顶锤参考价在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330-350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元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公斤，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月均价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340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元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/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公斤，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环比</a:t>
            </a:r>
            <a:r>
              <a:rPr 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跌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2.86%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。受原料成本稳定支撑，硬质合金价格基本维稳，局部略降。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9720" y="9483090"/>
            <a:ext cx="90487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后市展望：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据调研获悉硬质合金排产周期多维持在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月中旬左右，元旦节后有望迎来新一轮补仓，下游消费环比有增。同时钨精矿保持高位运行，持货商低价惜售，供应面未见放大，成本支撑较强。在上下游相互配合下，预计春节前钨价将保持稳固运行。</a:t>
            </a:r>
            <a:endParaRPr lang="zh-CN" altLang="en-US" sz="20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270" y="-1905"/>
            <a:ext cx="9599930" cy="8743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四</a:t>
            </a:r>
            <a:r>
              <a:rPr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zh-CN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主要钨产品生产情况（</a:t>
            </a:r>
            <a:r>
              <a:rPr lang="en-US" altLang="zh-CN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2023</a:t>
            </a:r>
            <a:r>
              <a:rPr lang="zh-CN" altLang="en-US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12</a:t>
            </a:r>
            <a:r>
              <a:rPr lang="zh-CN" altLang="en-US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zh-CN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sz="35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7820" y="981710"/>
            <a:ext cx="6047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4.1 2023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12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月中国钨精矿生产情况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337820" y="8733790"/>
            <a:ext cx="5399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4.2 2023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12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月中国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APT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生产情况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234315" y="7788910"/>
            <a:ext cx="9004300" cy="9448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据统计，2023年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12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月中国钨精矿生产量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8750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吨（折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65%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标吨），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环比减少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7.85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%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。1-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12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月份钨精矿产量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114870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吨，同比减少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8.95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%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。其中江西地区钨精矿减量较多，主要是因为江钨旗下矿山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12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月基本停产。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7820" y="1503680"/>
            <a:ext cx="8738870" cy="32766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37820" y="4840605"/>
            <a:ext cx="4358640" cy="29476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799330" y="4845685"/>
            <a:ext cx="4277360" cy="28778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37820" y="9255760"/>
            <a:ext cx="8739505" cy="3345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175896" y="3925019"/>
            <a:ext cx="575317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4.3 2023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12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月中国钨粉生产情况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2085" y="10986135"/>
            <a:ext cx="9004300" cy="11322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据统计，2023年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12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月中国钨粉生产量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6290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吨，环比减少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5.06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%。1-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12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月份钨粉末产量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80678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吨，同比减少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0.23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%。硬质合金刚新增消费欠佳，钨粉末企业开工率较低。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175896" y="12109843"/>
            <a:ext cx="575317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4.4 2023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12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月中国钨铁生产情况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294005" y="2852420"/>
            <a:ext cx="9213215" cy="10718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据统计，2023年12月中国APT生产量10630吨（实物量），环比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减少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2.57%。1-12月份APT生产总量128885吨，同比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减少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2.4%。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本月钨精矿逐渐趋稳运行，冶炼厂刚需订单稳定。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72085" y="22860"/>
            <a:ext cx="4231005" cy="2825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559300" y="22860"/>
            <a:ext cx="4748530" cy="28232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75895" y="4446905"/>
            <a:ext cx="9062085" cy="33750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72085" y="7937500"/>
            <a:ext cx="4231005" cy="31292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559300" y="7965440"/>
            <a:ext cx="4678680" cy="30460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52400" y="6169025"/>
            <a:ext cx="9010650" cy="12623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据统计，2023年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12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月中国钨铁生产量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840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吨，环比</a:t>
            </a:r>
            <a:r>
              <a:rPr 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减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4%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。1-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12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月份钨铁产量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8145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吨，同比减少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11.21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%。产量处于正常波动范围。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-20320" y="7492365"/>
            <a:ext cx="9599930" cy="8743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五</a:t>
            </a:r>
            <a:r>
              <a:rPr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zh-CN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主要硬质合金产品市场情况（</a:t>
            </a:r>
            <a:r>
              <a:rPr lang="en-US" altLang="zh-CN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2023</a:t>
            </a:r>
            <a:r>
              <a:rPr lang="zh-CN" altLang="en-US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12</a:t>
            </a:r>
            <a:r>
              <a:rPr lang="zh-CN" altLang="en-US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zh-CN" sz="35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sz="3500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94005" y="48895"/>
            <a:ext cx="8869045" cy="32099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4005" y="3341370"/>
            <a:ext cx="4038600" cy="27660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432935" y="3341370"/>
            <a:ext cx="4729480" cy="26530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24890" y="8462010"/>
            <a:ext cx="7551420" cy="41567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180975" y="5760720"/>
            <a:ext cx="9267825" cy="1269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分析：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12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月份低风压钴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球齿参考价在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295-325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元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公斤，月均价环比持平。新增订单减少，资金回笼困难，产品利润率进一步下滑。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9710" y="11263630"/>
            <a:ext cx="9220200" cy="13157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分析：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12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月份常规辊环参考价在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290-320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元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公斤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</a:t>
            </a:r>
            <a:r>
              <a:rPr 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环比持平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钢价持续回落，钢企开工下滑，辊环需求减少，局部成交偏低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219710" y="288290"/>
            <a:ext cx="9248775" cy="1396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分析：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12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月份普通钴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棒材参考价在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310-360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元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公斤不等，月均价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环比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持平。竞价抢单、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需求平静拖累价格保持低迷。</a:t>
            </a:r>
            <a:endParaRPr lang="en-US" altLang="zh-CN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75970" y="1137285"/>
            <a:ext cx="7972425" cy="44373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75970" y="6605270"/>
            <a:ext cx="7996555" cy="4445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41910" y="4171950"/>
            <a:ext cx="9130665" cy="11652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分析：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12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月份顶锤参考价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330-350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元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/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公斤，</a:t>
            </a:r>
            <a:r>
              <a:rPr 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环比下跌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2.86%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。培育钻石消费低迷，顶锤需求转弱，成交价格略低。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4305" y="9622155"/>
            <a:ext cx="901827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硬质合金原料综述：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2023年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12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月份硬质合金产品横盘整理，价格整体稳定，年末新增补仓需求萎缩，本月硬质合金主材成本稳中有升，</a:t>
            </a:r>
            <a:r>
              <a:rPr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碳化钨价格在26</a:t>
            </a:r>
            <a:r>
              <a:rPr 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-26</a:t>
            </a:r>
            <a:r>
              <a:rPr 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</a:t>
            </a:r>
            <a:r>
              <a:rPr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元/公斤区间运行，平均价为26</a:t>
            </a:r>
            <a:r>
              <a:rPr 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r>
              <a:rPr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元/公斤，环比</a:t>
            </a:r>
            <a:r>
              <a:rPr 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上涨</a:t>
            </a:r>
            <a:r>
              <a:rPr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0.9</a:t>
            </a:r>
            <a:r>
              <a:rPr 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%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，月末主流成交价格在26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元/公斤；钴粉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月度运行区间在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200-220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元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/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公斤区间，平均价在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211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元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/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公斤，环比下跌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9.46%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月末止跌企稳。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行情预判：元旦节前市场补仓需求偏弱，硬质合金新增消费有限，不过，在原料成本支撑下，预计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12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月份硬质合金产品价格维稳运行。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8460" y="34290"/>
            <a:ext cx="8500110" cy="40633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4020" y="4912360"/>
            <a:ext cx="8499475" cy="46043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13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13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2、15、17、18、19、20、21、24、28、31、3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313"/>
</p:tagLst>
</file>

<file path=ppt/tags/tag151.xml><?xml version="1.0" encoding="utf-8"?>
<p:tagLst xmlns:p="http://schemas.openxmlformats.org/presentationml/2006/main">
  <p:tag name="KSO_WM_TEMPLATE_THUMBS_INDEX" val="1、4、7、9、12、15、17、18、19、20、21、24、28、31、35"/>
  <p:tag name="KSO_WM_SLIDE_ID" val="custom20204313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4313"/>
  <p:tag name="KSO_WM_SLIDE_LAYOUT" val="a_b_y"/>
  <p:tag name="KSO_WM_SLIDE_LAYOUT_CNT" val="1_1_1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commondata" val="eyJoZGlkIjoiOTc1MjFiYTk1NGYyN2Q0YzMyNzczNmI5MmQwZWZhMzgifQ==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主题​​">
  <a:themeElements>
    <a:clrScheme name="">
      <a:dk1>
        <a:srgbClr val="000000"/>
      </a:dk1>
      <a:lt1>
        <a:srgbClr val="FFFFFF"/>
      </a:lt1>
      <a:dk2>
        <a:srgbClr val="EFEDEC"/>
      </a:dk2>
      <a:lt2>
        <a:srgbClr val="FDFCFC"/>
      </a:lt2>
      <a:accent1>
        <a:srgbClr val="A66F4F"/>
      </a:accent1>
      <a:accent2>
        <a:srgbClr val="967A4E"/>
      </a:accent2>
      <a:accent3>
        <a:srgbClr val="818754"/>
      </a:accent3>
      <a:accent4>
        <a:srgbClr val="6C9362"/>
      </a:accent4>
      <a:accent5>
        <a:srgbClr val="5A9D7A"/>
      </a:accent5>
      <a:accent6>
        <a:srgbClr val="50A59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PS">
  <a:themeElements>
    <a:clrScheme name="">
      <a:dk1>
        <a:srgbClr val="000000"/>
      </a:dk1>
      <a:lt1>
        <a:srgbClr val="FFFFFF"/>
      </a:lt1>
      <a:dk2>
        <a:srgbClr val="EFEDEC"/>
      </a:dk2>
      <a:lt2>
        <a:srgbClr val="FDFCFC"/>
      </a:lt2>
      <a:accent1>
        <a:srgbClr val="A66F4F"/>
      </a:accent1>
      <a:accent2>
        <a:srgbClr val="967A4E"/>
      </a:accent2>
      <a:accent3>
        <a:srgbClr val="818754"/>
      </a:accent3>
      <a:accent4>
        <a:srgbClr val="6C9362"/>
      </a:accent4>
      <a:accent5>
        <a:srgbClr val="5A9D7A"/>
      </a:accent5>
      <a:accent6>
        <a:srgbClr val="50A598"/>
      </a:accent6>
      <a:hlink>
        <a:srgbClr val="0563C1"/>
      </a:hlink>
      <a:folHlink>
        <a:srgbClr val="954F72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3486</Words>
  <Application>WPS 演示</Application>
  <PresentationFormat>宽屏</PresentationFormat>
  <Paragraphs>132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汉仪旗黑-85S</vt:lpstr>
      <vt:lpstr>黑体</vt:lpstr>
      <vt:lpstr>Arial Unicode MS</vt:lpstr>
      <vt:lpstr>Calibri</vt:lpstr>
      <vt:lpstr>WPS</vt:lpstr>
      <vt:lpstr>6_Office 主题​​</vt:lpstr>
      <vt:lpstr>1_WPS</vt:lpstr>
      <vt:lpstr>PowerPoint 演示文稿</vt:lpstr>
      <vt:lpstr>一、2023年12月钨市场简报</vt:lpstr>
      <vt:lpstr> 二、主要钨产品历史价格走势图（2023年12月）</vt:lpstr>
      <vt:lpstr>三、12月份钨市场回顾及后市展望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lpy l</dc:creator>
  <cp:lastModifiedBy>王振宇</cp:lastModifiedBy>
  <cp:revision>323</cp:revision>
  <dcterms:created xsi:type="dcterms:W3CDTF">2023-10-19T06:22:00Z</dcterms:created>
  <dcterms:modified xsi:type="dcterms:W3CDTF">2024-01-03T09:01:00Z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234AD6F6BBB944CEA81BF2D82D317B85_12</vt:lpwstr>
  </property>
  <property fmtid="{D5CDD505-2E9C-101B-9397-08002B2CF9AE}" pid="3" name="KSOProductBuildVer">
    <vt:lpwstr>2052-12.1.0.16120</vt:lpwstr>
  </property>
</Properties>
</file>