
<file path=[Content_Types].xml><?xml version="1.0" encoding="utf-8"?>
<Types xmlns="http://schemas.openxmlformats.org/package/2006/content-types"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commentAuthors.xml" ContentType="application/vnd.openxmlformats-officedocument.presentationml.commentAuthors+xml"/>
  <Override PartName="/ppt/drawings/drawing1.xml" ContentType="application/vnd.openxmlformats-officedocument.drawingml.chartshapes+xml"/>
  <Override PartName="/ppt/media/image1.svg" ContentType="image/svg+xml"/>
  <Override PartName="/ppt/media/image2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72" r:id="rId3"/>
    <p:sldId id="259" r:id="rId5"/>
    <p:sldId id="261" r:id="rId6"/>
    <p:sldId id="262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commentAuthors" Target="commentAuthors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6" Type="http://schemas.microsoft.com/office/2011/relationships/chartColorStyle" Target="colors1.xml"/><Relationship Id="rId5" Type="http://schemas.microsoft.com/office/2011/relationships/chartStyle" Target="style1.xml"/><Relationship Id="rId4" Type="http://schemas.openxmlformats.org/officeDocument/2006/relationships/image" Target="../media/image1.png"/><Relationship Id="rId3" Type="http://schemas.openxmlformats.org/officeDocument/2006/relationships/chartUserShapes" Target="../drawings/drawing1.xml"/><Relationship Id="rId2" Type="http://schemas.openxmlformats.org/officeDocument/2006/relationships/themeOverride" Target="../theme/themeOverride4.xml"/><Relationship Id="rId1" Type="http://schemas.openxmlformats.org/officeDocument/2006/relationships/oleObject" Target="file:///E:\A&#26085;&#24120;&#24037;&#20316;&#34920;&#9733;\&#20135;&#38144;&#32479;&#35745;&#34920;\2020&#24180;&#38050;&#21378;&#25307;&#26631;&#32479;&#3574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0" vertOverflow="ellipsis" vert="horz" wrap="square" anchor="ctr" anchorCtr="1" forceAA="0"/>
          <a:lstStyle/>
          <a:p>
            <a:pPr>
              <a:defRPr lang="zh-CN" sz="1800" b="1" i="0" u="none" strike="noStrike" kern="1200" spc="0" baseline="0">
                <a:solidFill>
                  <a:sysClr val="windowText" lastClr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pPr>
            <a:r>
              <a:rPr altLang="en-US" sz="1800"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中国钢厂招标钼铁每月统计量（2019年</a:t>
            </a:r>
            <a:r>
              <a:rPr lang="en-US" altLang="zh-CN" sz="1800"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</a:t>
            </a:r>
            <a:r>
              <a:rPr altLang="en-US" sz="1800"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月-2020年</a:t>
            </a:r>
            <a:r>
              <a:rPr lang="en-US" altLang="zh-CN" sz="1800"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</a:t>
            </a:r>
            <a:r>
              <a:rPr altLang="en-US" sz="1800">
                <a:solidFill>
                  <a:sysClr val="windowText" lastClr="0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月）</a:t>
            </a:r>
            <a:endParaRPr sz="1800">
              <a:solidFill>
                <a:sysClr val="windowText" lastClr="0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c:rich>
      </c:tx>
      <c:layout>
        <c:manualLayout>
          <c:xMode val="edge"/>
          <c:yMode val="edge"/>
          <c:x val="0.204623570921541"/>
          <c:y val="0.018996598287578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0537161218217379"/>
          <c:y val="0.122299382716049"/>
          <c:w val="0.917225481978206"/>
          <c:h val="0.690200617283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[2020年钢厂招标统计.xlsx]年度!$D$36</c:f>
              <c:strCache>
                <c:ptCount val="1"/>
                <c:pt idx="0">
                  <c:v>钼铁月招标量（实物吨）</c:v>
                </c:pt>
              </c:strCache>
            </c:strRef>
          </c:tx>
          <c:spPr>
            <a:gradFill>
              <a:gsLst>
                <a:gs pos="0">
                  <a:srgbClr val="F79646">
                    <a:lumMod val="20000"/>
                    <a:lumOff val="80000"/>
                  </a:srgbClr>
                </a:gs>
                <a:gs pos="100000">
                  <a:srgbClr val="FF3300"/>
                </a:gs>
                <a:gs pos="40000">
                  <a:srgbClr val="F79646">
                    <a:lumMod val="75000"/>
                  </a:srgbClr>
                </a:gs>
              </a:gsLst>
              <a:lin ang="18840000" scaled="0"/>
            </a:gra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[2020年钢厂招标统计.xlsx]年度!$C$37:$C$54</c:f>
              <c:numCache>
                <c:formatCode>yyyy"年"m"月"</c:formatCode>
                <c:ptCount val="18"/>
                <c:pt idx="0" c:formatCode="yyyy&quot;年&quot;m&quot;月&quot;">
                  <c:v>43466</c:v>
                </c:pt>
                <c:pt idx="1" c:formatCode="yyyy&quot;年&quot;m&quot;月&quot;">
                  <c:v>43497</c:v>
                </c:pt>
                <c:pt idx="2" c:formatCode="yyyy&quot;年&quot;m&quot;月&quot;">
                  <c:v>43525</c:v>
                </c:pt>
                <c:pt idx="3" c:formatCode="yyyy&quot;年&quot;m&quot;月&quot;">
                  <c:v>43556</c:v>
                </c:pt>
                <c:pt idx="4" c:formatCode="yyyy&quot;年&quot;m&quot;月&quot;">
                  <c:v>43586</c:v>
                </c:pt>
                <c:pt idx="5" c:formatCode="yyyy&quot;年&quot;m&quot;月&quot;">
                  <c:v>43617</c:v>
                </c:pt>
                <c:pt idx="6" c:formatCode="yyyy&quot;年&quot;m&quot;月&quot;">
                  <c:v>43647</c:v>
                </c:pt>
                <c:pt idx="7" c:formatCode="yyyy&quot;年&quot;m&quot;月&quot;">
                  <c:v>43678</c:v>
                </c:pt>
                <c:pt idx="8" c:formatCode="yyyy&quot;年&quot;m&quot;月&quot;">
                  <c:v>43709</c:v>
                </c:pt>
                <c:pt idx="9" c:formatCode="yyyy&quot;年&quot;m&quot;月&quot;">
                  <c:v>43739</c:v>
                </c:pt>
                <c:pt idx="10" c:formatCode="yyyy&quot;年&quot;m&quot;月&quot;">
                  <c:v>43770</c:v>
                </c:pt>
                <c:pt idx="11" c:formatCode="yyyy&quot;年&quot;m&quot;月&quot;">
                  <c:v>43800</c:v>
                </c:pt>
                <c:pt idx="12" c:formatCode="yyyy&quot;年&quot;m&quot;月&quot;">
                  <c:v>43831</c:v>
                </c:pt>
                <c:pt idx="13" c:formatCode="yyyy&quot;年&quot;m&quot;月&quot;">
                  <c:v>43862</c:v>
                </c:pt>
                <c:pt idx="14" c:formatCode="yyyy&quot;年&quot;m&quot;月&quot;">
                  <c:v>43891</c:v>
                </c:pt>
                <c:pt idx="15" c:formatCode="yyyy&quot;年&quot;m&quot;月&quot;">
                  <c:v>43922</c:v>
                </c:pt>
                <c:pt idx="16" c:formatCode="yyyy&quot;年&quot;m&quot;月&quot;">
                  <c:v>43952</c:v>
                </c:pt>
                <c:pt idx="17" c:formatCode="yyyy&quot;年&quot;m&quot;月&quot;">
                  <c:v>43983</c:v>
                </c:pt>
              </c:numCache>
            </c:numRef>
          </c:cat>
          <c:val>
            <c:numRef>
              <c:f>[2020年钢厂招标统计.xlsx]年度!$D$37:$D$54</c:f>
              <c:numCache>
                <c:formatCode>General</c:formatCode>
                <c:ptCount val="18"/>
                <c:pt idx="0">
                  <c:v>7400</c:v>
                </c:pt>
                <c:pt idx="1">
                  <c:v>7500</c:v>
                </c:pt>
                <c:pt idx="2">
                  <c:v>8700</c:v>
                </c:pt>
                <c:pt idx="3">
                  <c:v>11610</c:v>
                </c:pt>
                <c:pt idx="4">
                  <c:v>7382</c:v>
                </c:pt>
                <c:pt idx="5">
                  <c:v>9052</c:v>
                </c:pt>
                <c:pt idx="6">
                  <c:v>9462</c:v>
                </c:pt>
                <c:pt idx="7">
                  <c:v>7700</c:v>
                </c:pt>
                <c:pt idx="8">
                  <c:v>8100</c:v>
                </c:pt>
                <c:pt idx="9">
                  <c:v>4400</c:v>
                </c:pt>
                <c:pt idx="10">
                  <c:v>8700</c:v>
                </c:pt>
                <c:pt idx="11">
                  <c:v>9500</c:v>
                </c:pt>
                <c:pt idx="12">
                  <c:v>5350</c:v>
                </c:pt>
                <c:pt idx="13">
                  <c:v>6100</c:v>
                </c:pt>
                <c:pt idx="14">
                  <c:v>9120</c:v>
                </c:pt>
                <c:pt idx="15">
                  <c:v>12000</c:v>
                </c:pt>
                <c:pt idx="16">
                  <c:v>8750</c:v>
                </c:pt>
                <c:pt idx="17">
                  <c:v>9000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9"/>
        <c:overlap val="-22"/>
        <c:axId val="-1670358800"/>
        <c:axId val="-1670345200"/>
      </c:barChart>
      <c:lineChart>
        <c:grouping val="standard"/>
        <c:varyColors val="0"/>
        <c:ser>
          <c:idx val="1"/>
          <c:order val="1"/>
          <c:tx>
            <c:strRef>
              <c:f>[2020年钢厂招标统计.xlsx]年度!$E$36</c:f>
              <c:strCache>
                <c:ptCount val="1"/>
                <c:pt idx="0">
                  <c:v>钼铁月均价（万元/吨）</c:v>
                </c:pt>
              </c:strCache>
            </c:strRef>
          </c:tx>
          <c:spPr>
            <a:ln w="38100" cap="rnd">
              <a:gradFill>
                <a:gsLst>
                  <a:gs pos="0">
                    <a:srgbClr val="4BACC6">
                      <a:lumMod val="60000"/>
                      <a:lumOff val="40000"/>
                    </a:srgbClr>
                  </a:gs>
                  <a:gs pos="51000">
                    <a:srgbClr val="4BACC6"/>
                  </a:gs>
                  <a:gs pos="100000">
                    <a:srgbClr val="0000FF"/>
                  </a:gs>
                </a:gsLst>
                <a:lin ang="0" scaled="1"/>
              </a:gra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[2020年钢厂招标统计.xlsx]年度!$C$37:$C$54</c:f>
              <c:numCache>
                <c:formatCode>yyyy"年"m"月"</c:formatCode>
                <c:ptCount val="18"/>
                <c:pt idx="0" c:formatCode="yyyy&quot;年&quot;m&quot;月&quot;">
                  <c:v>43466</c:v>
                </c:pt>
                <c:pt idx="1" c:formatCode="yyyy&quot;年&quot;m&quot;月&quot;">
                  <c:v>43497</c:v>
                </c:pt>
                <c:pt idx="2" c:formatCode="yyyy&quot;年&quot;m&quot;月&quot;">
                  <c:v>43525</c:v>
                </c:pt>
                <c:pt idx="3" c:formatCode="yyyy&quot;年&quot;m&quot;月&quot;">
                  <c:v>43556</c:v>
                </c:pt>
                <c:pt idx="4" c:formatCode="yyyy&quot;年&quot;m&quot;月&quot;">
                  <c:v>43586</c:v>
                </c:pt>
                <c:pt idx="5" c:formatCode="yyyy&quot;年&quot;m&quot;月&quot;">
                  <c:v>43617</c:v>
                </c:pt>
                <c:pt idx="6" c:formatCode="yyyy&quot;年&quot;m&quot;月&quot;">
                  <c:v>43647</c:v>
                </c:pt>
                <c:pt idx="7" c:formatCode="yyyy&quot;年&quot;m&quot;月&quot;">
                  <c:v>43678</c:v>
                </c:pt>
                <c:pt idx="8" c:formatCode="yyyy&quot;年&quot;m&quot;月&quot;">
                  <c:v>43709</c:v>
                </c:pt>
                <c:pt idx="9" c:formatCode="yyyy&quot;年&quot;m&quot;月&quot;">
                  <c:v>43739</c:v>
                </c:pt>
                <c:pt idx="10" c:formatCode="yyyy&quot;年&quot;m&quot;月&quot;">
                  <c:v>43770</c:v>
                </c:pt>
                <c:pt idx="11" c:formatCode="yyyy&quot;年&quot;m&quot;月&quot;">
                  <c:v>43800</c:v>
                </c:pt>
                <c:pt idx="12" c:formatCode="yyyy&quot;年&quot;m&quot;月&quot;">
                  <c:v>43831</c:v>
                </c:pt>
                <c:pt idx="13" c:formatCode="yyyy&quot;年&quot;m&quot;月&quot;">
                  <c:v>43862</c:v>
                </c:pt>
                <c:pt idx="14" c:formatCode="yyyy&quot;年&quot;m&quot;月&quot;">
                  <c:v>43891</c:v>
                </c:pt>
                <c:pt idx="15" c:formatCode="yyyy&quot;年&quot;m&quot;月&quot;">
                  <c:v>43922</c:v>
                </c:pt>
                <c:pt idx="16" c:formatCode="yyyy&quot;年&quot;m&quot;月&quot;">
                  <c:v>43952</c:v>
                </c:pt>
                <c:pt idx="17" c:formatCode="yyyy&quot;年&quot;m&quot;月&quot;">
                  <c:v>43983</c:v>
                </c:pt>
              </c:numCache>
            </c:numRef>
          </c:cat>
          <c:val>
            <c:numRef>
              <c:f>[2020年钢厂招标统计.xlsx]年度!$E$37:$E$54</c:f>
              <c:numCache>
                <c:formatCode>General</c:formatCode>
                <c:ptCount val="18"/>
                <c:pt idx="0">
                  <c:v>10.6</c:v>
                </c:pt>
                <c:pt idx="1">
                  <c:v>11.67</c:v>
                </c:pt>
                <c:pt idx="2">
                  <c:v>11.98</c:v>
                </c:pt>
                <c:pt idx="3">
                  <c:v>11.92</c:v>
                </c:pt>
                <c:pt idx="4">
                  <c:v>12.22</c:v>
                </c:pt>
                <c:pt idx="5">
                  <c:v>11.91</c:v>
                </c:pt>
                <c:pt idx="6">
                  <c:v>12.513</c:v>
                </c:pt>
                <c:pt idx="7">
                  <c:v>13.598</c:v>
                </c:pt>
                <c:pt idx="8">
                  <c:v>13.33</c:v>
                </c:pt>
                <c:pt idx="9">
                  <c:v>12.132</c:v>
                </c:pt>
                <c:pt idx="10">
                  <c:v>10.192</c:v>
                </c:pt>
                <c:pt idx="11">
                  <c:v>10.773</c:v>
                </c:pt>
                <c:pt idx="12">
                  <c:v>10.64</c:v>
                </c:pt>
                <c:pt idx="13">
                  <c:v>11.49</c:v>
                </c:pt>
                <c:pt idx="14">
                  <c:v>10.05</c:v>
                </c:pt>
                <c:pt idx="15">
                  <c:v>9.71</c:v>
                </c:pt>
                <c:pt idx="16">
                  <c:v>10.31</c:v>
                </c:pt>
                <c:pt idx="17">
                  <c:v>9.68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796641298"/>
        <c:axId val="598649035"/>
      </c:lineChart>
      <c:dateAx>
        <c:axId val="-1670358800"/>
        <c:scaling>
          <c:orientation val="minMax"/>
        </c:scaling>
        <c:delete val="0"/>
        <c:axPos val="b"/>
        <c:numFmt formatCode="yy/m;@" sourceLinked="0"/>
        <c:majorTickMark val="out"/>
        <c:minorTickMark val="none"/>
        <c:tickLblPos val="nextTo"/>
        <c:spPr>
          <a:noFill/>
          <a:ln w="12700" cap="flat" cmpd="sng" algn="ctr">
            <a:gradFill>
              <a:gsLst>
                <a:gs pos="7000">
                  <a:srgbClr val="FF0000"/>
                </a:gs>
                <a:gs pos="80000">
                  <a:srgbClr val="F79646"/>
                </a:gs>
              </a:gsLst>
              <a:lin ang="17100000" scaled="1"/>
            </a:gradFill>
            <a:round/>
          </a:ln>
          <a:effectLst/>
        </c:spPr>
        <c:txPr>
          <a:bodyPr rot="-60000000" spcFirstLastPara="0" vertOverflow="ellipsis" vert="horz" wrap="square" anchor="ctr" anchorCtr="1" forceAA="0"/>
          <a:lstStyle/>
          <a:p>
            <a:pPr>
              <a:defRPr lang="zh-CN" sz="1000" b="0" i="0" u="none" strike="noStrike" kern="1200" baseline="0">
                <a:solidFill>
                  <a:sysClr val="windowText" lastClr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pPr>
          </a:p>
        </c:txPr>
        <c:crossAx val="-1670345200"/>
        <c:crosses val="autoZero"/>
        <c:auto val="1"/>
        <c:lblOffset val="100"/>
        <c:baseTimeUnit val="months"/>
      </c:dateAx>
      <c:valAx>
        <c:axId val="-1670345200"/>
        <c:scaling>
          <c:orientation val="minMax"/>
          <c:max val="15000"/>
          <c:min val="0"/>
        </c:scaling>
        <c:delete val="0"/>
        <c:axPos val="l"/>
        <c:numFmt formatCode="General" sourceLinked="0"/>
        <c:majorTickMark val="in"/>
        <c:minorTickMark val="none"/>
        <c:tickLblPos val="nextTo"/>
        <c:spPr>
          <a:noFill/>
          <a:ln>
            <a:gradFill>
              <a:gsLst>
                <a:gs pos="0">
                  <a:srgbClr val="FFFF00"/>
                </a:gs>
                <a:gs pos="100000">
                  <a:srgbClr val="FF0000"/>
                </a:gs>
              </a:gsLst>
              <a:lin ang="5400000" scaled="1"/>
            </a:gradFill>
          </a:ln>
          <a:effectLst/>
        </c:spPr>
        <c:txPr>
          <a:bodyPr rot="-60000000" spcFirstLastPara="0" vertOverflow="ellipsis" vert="horz" wrap="square" anchor="ctr" anchorCtr="1" forceAA="0"/>
          <a:lstStyle/>
          <a:p>
            <a:pPr>
              <a:defRPr lang="zh-CN"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pPr>
          </a:p>
        </c:txPr>
        <c:crossAx val="-1670358800"/>
        <c:crosses val="autoZero"/>
        <c:crossBetween val="between"/>
      </c:valAx>
      <c:dateAx>
        <c:axId val="796641298"/>
        <c:scaling>
          <c:orientation val="minMax"/>
        </c:scaling>
        <c:delete val="1"/>
        <c:axPos val="b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</a:p>
        </c:txPr>
        <c:crossAx val="598649035"/>
        <c:crosses val="autoZero"/>
        <c:auto val="1"/>
        <c:lblOffset val="100"/>
        <c:baseTimeUnit val="months"/>
      </c:dateAx>
      <c:valAx>
        <c:axId val="598649035"/>
        <c:scaling>
          <c:orientation val="minMax"/>
          <c:max val="16"/>
          <c:min val="6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blipFill rotWithShape="1">
            <a:blip xmlns:r="http://schemas.openxmlformats.org/officeDocument/2006/relationships" r:embed="rId4">
              <a:alphaModFix amt="5000"/>
            </a:blip>
            <a:stretch>
              <a:fillRect l="5000" t="5000" r="10000" b="5000"/>
            </a:stretch>
          </a:blipFill>
          <a:ln>
            <a:noFill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</a:p>
        </c:txPr>
        <c:crossAx val="796641298"/>
        <c:crosses val="max"/>
        <c:crossBetween val="between"/>
      </c:valAx>
      <c:spPr>
        <a:blipFill rotWithShape="1">
          <a:blip xmlns:r="http://schemas.openxmlformats.org/officeDocument/2006/relationships" r:embed="rId4">
            <a:alphaModFix amt="5000"/>
          </a:blip>
          <a:stretch>
            <a:fillRect l="5000" t="5000" r="10000" b="5000"/>
          </a:stretch>
        </a:blipFill>
        <a:ln>
          <a:noFill/>
        </a:ln>
        <a:effectLst/>
      </c:spPr>
    </c:plotArea>
    <c:legend>
      <c:legendPos val="t"/>
      <c:legendEntry>
        <c:idx val="0"/>
        <c:txPr>
          <a:bodyPr rot="0" spcFirstLastPara="0" vertOverflow="ellipsis" vert="horz" wrap="square" anchor="ctr" anchorCtr="1" forceAA="0"/>
          <a:lstStyle/>
          <a:p>
            <a:pPr>
              <a:defRPr lang="zh-CN" sz="1400" b="1" i="0" u="none" strike="noStrike" kern="1200" baseline="0">
                <a:solidFill>
                  <a:sysClr val="windowText" lastClr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pPr>
          </a:p>
        </c:txPr>
      </c:legendEntry>
      <c:legendEntry>
        <c:idx val="1"/>
        <c:txPr>
          <a:bodyPr rot="0" spcFirstLastPara="0" vertOverflow="ellipsis" vert="horz" wrap="square" anchor="ctr" anchorCtr="1" forceAA="0"/>
          <a:lstStyle/>
          <a:p>
            <a:pPr>
              <a:defRPr lang="zh-CN" sz="1400" b="1" i="0" u="none" strike="noStrike" kern="1200" baseline="0">
                <a:solidFill>
                  <a:sysClr val="windowText" lastClr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pPr>
          </a:p>
        </c:txPr>
      </c:legendEntry>
      <c:layout>
        <c:manualLayout>
          <c:xMode val="edge"/>
          <c:yMode val="edge"/>
          <c:x val="0.174454561071981"/>
          <c:y val="0.896626957165074"/>
          <c:w val="0.654011338258031"/>
          <c:h val="0.0872401141459437"/>
        </c:manualLayout>
      </c:layout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 forceAA="0"/>
        <a:lstStyle/>
        <a:p>
          <a:pPr>
            <a:defRPr lang="zh-CN" sz="1400" b="1" i="0" u="none" strike="noStrike" kern="1200" baseline="0">
              <a:solidFill>
                <a:sysClr val="windowText" lastClr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微软雅黑" panose="020B0503020204020204" charset="-122"/>
            </a:defRPr>
          </a:pPr>
        </a:p>
      </c:txPr>
    </c:legend>
    <c:plotVisOnly val="1"/>
    <c:dispBlanksAs val="gap"/>
    <c:showDLblsOverMax val="0"/>
  </c:chart>
  <c:spPr>
    <a:solidFill>
      <a:srgbClr val="FFFFFF"/>
    </a:solidFill>
    <a:ln w="9525" cap="flat" cmpd="sng" algn="ctr">
      <a:noFill/>
      <a:round/>
    </a:ln>
    <a:effectLst/>
  </c:spPr>
  <c:txPr>
    <a:bodyPr/>
    <a:lstStyle/>
    <a:p>
      <a:pPr>
        <a:defRPr lang="zh-CN">
          <a:solidFill>
            <a:sysClr val="windowText" lastClr="000000"/>
          </a:solidFill>
        </a:defRPr>
      </a:pPr>
    </a:p>
  </c:txPr>
  <c:externalData r:id="rId1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0.343104473981831</cdr:x>
      <cdr:y>0.111903791275989</cdr:y>
    </cdr:from>
    <cdr:to>
      <cdr:x>0.677754877692534</cdr:x>
      <cdr:y>0.198532409294741</cdr:y>
    </cdr:to>
    <cdr:sp>
      <cdr:nvSpPr>
        <cdr:cNvPr id="2" name="矩形 1"/>
        <cdr:cNvSpPr/>
      </cdr:nvSpPr>
      <cdr:spPr xmlns:a="http://schemas.openxmlformats.org/drawingml/2006/main">
        <a:xfrm xmlns:a="http://schemas.openxmlformats.org/drawingml/2006/main">
          <a:off x="2687879" y="444118"/>
          <a:ext cx="2621650" cy="343807"/>
        </a:xfrm>
        <a:prstGeom xmlns:a="http://schemas.openxmlformats.org/drawingml/2006/main" prst="rect">
          <a:avLst/>
        </a:prstGeom>
        <a:noFill/>
      </cdr:spPr>
      <cdr:txBody xmlns:a="http://schemas.openxmlformats.org/drawingml/2006/main">
        <a:bodyPr vertOverflow="clip" vert="horz" wrap="square" lIns="45720" tIns="45720" rIns="45720" bIns="45720" rtlCol="0" anchor="t" anchorCtr="0">
          <a:normAutofit/>
          <a:scene3d>
            <a:camera prst="orthographicFront"/>
            <a:lightRig rig="threePt" dir="t"/>
          </a:scene3d>
        </a:bodyPr>
        <a:lstStyle>
          <a:defPPr>
            <a:defRPr lang="zh-CN"/>
          </a:defPPr>
          <a:lvl1pPr marL="0" algn="l" defTabSz="914400" rtl="0" eaLnBrk="1" latinLnBrk="0" hangingPunct="1">
            <a:defRPr sz="1100"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100"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100"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100"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100"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100"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100"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100"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100">
              <a:latin typeface="+mn-lt"/>
              <a:ea typeface="+mn-ea"/>
              <a:cs typeface="+mn-cs"/>
            </a:defRPr>
          </a:lvl9pPr>
        </a:lstStyle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defRPr/>
          </a:pPr>
          <a:r>
            <a:rPr lang="zh-CN" altLang="zh-CN" sz="1200" b="1" i="0" baseline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lt"/>
              <a:ea typeface="+mn-ea"/>
              <a:cs typeface="+mn-cs"/>
            </a:rPr>
            <a:t>数据来源：钼都贸易网</a:t>
          </a:r>
          <a:endParaRPr lang="zh-CN" altLang="zh-CN" sz="1200">
            <a:solidFill>
              <a:schemeClr val="tx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  <a:p>
          <a:endParaRPr lang="zh-CN" altLang="zh-CN" sz="1200">
            <a:solidFill>
              <a:schemeClr val="tx1"/>
            </a:solidFill>
            <a:effectLst>
              <a:outerShdw blurRad="38100" dist="25400" dir="5400000" algn="ctr" rotWithShape="0">
                <a:srgbClr val="6E747A">
                  <a:alpha val="43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0.609970171981448</cdr:x>
      <cdr:y>0.209010678733032</cdr:y>
    </cdr:from>
    <cdr:to>
      <cdr:x>0.787890249796152</cdr:x>
      <cdr:y>0.285810678733032</cdr:y>
    </cdr:to>
    <cdr:sp>
      <cdr:nvSpPr>
        <cdr:cNvPr id="3" name="矩形 2"/>
        <cdr:cNvSpPr/>
      </cdr:nvSpPr>
      <cdr:spPr xmlns:a="http://schemas.openxmlformats.org/drawingml/2006/main">
        <a:xfrm xmlns:a="http://schemas.openxmlformats.org/drawingml/2006/main">
          <a:off x="5545031" y="762619"/>
          <a:ext cx="1617411" cy="280221"/>
        </a:xfrm>
        <a:prstGeom xmlns:a="http://schemas.openxmlformats.org/drawingml/2006/main" prst="rect">
          <a:avLst/>
        </a:prstGeom>
        <a:gradFill>
          <a:gsLst>
            <a:gs pos="52000">
              <a:srgbClr val="FFC000"/>
            </a:gs>
            <a:gs pos="1000">
              <a:schemeClr val="accent6">
                <a:lumMod val="20000"/>
                <a:lumOff val="8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0"/>
        </a:gradFill>
      </cdr:spPr>
      <cdr:txBody xmlns:a="http://schemas.openxmlformats.org/drawingml/2006/main">
        <a:bodyPr vertOverflow="clip" horzOverflow="clip" vert="horz" wrap="square" lIns="45720" tIns="45720" rIns="45720" bIns="45720" rtlCol="0" anchor="t" anchorCtr="0">
          <a:normAutofit/>
        </a:bodyPr>
        <a:p>
          <a:r>
            <a:rPr lang="en-US" altLang="zh-CN" sz="1400" b="1"/>
            <a:t>8300</a:t>
          </a:r>
          <a:r>
            <a:rPr lang="zh-CN" altLang="en-US" sz="1400" b="1"/>
            <a:t>吨月均线</a:t>
          </a:r>
          <a:endParaRPr lang="zh-CN" altLang="en-US" sz="1400" b="1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62529-E37D-4D09-9FBB-7B90174724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62529-E37D-4D09-9FBB-7B90174724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62529-E37D-4D09-9FBB-7B90174724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62529-E37D-4D09-9FBB-7B90174724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62529-E37D-4D09-9FBB-7B90174724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62529-E37D-4D09-9FBB-7B90174724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62529-E37D-4D09-9FBB-7B90174724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91.xml"/><Relationship Id="rId8" Type="http://schemas.openxmlformats.org/officeDocument/2006/relationships/tags" Target="../tags/tag90.xml"/><Relationship Id="rId7" Type="http://schemas.openxmlformats.org/officeDocument/2006/relationships/tags" Target="../tags/tag89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99.xml"/><Relationship Id="rId8" Type="http://schemas.openxmlformats.org/officeDocument/2006/relationships/tags" Target="../tags/tag98.xml"/><Relationship Id="rId7" Type="http://schemas.openxmlformats.org/officeDocument/2006/relationships/tags" Target="../tags/tag97.xml"/><Relationship Id="rId6" Type="http://schemas.openxmlformats.org/officeDocument/2006/relationships/tags" Target="../tags/tag96.xml"/><Relationship Id="rId5" Type="http://schemas.openxmlformats.org/officeDocument/2006/relationships/tags" Target="../tags/tag95.xml"/><Relationship Id="rId4" Type="http://schemas.openxmlformats.org/officeDocument/2006/relationships/tags" Target="../tags/tag94.xml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0" Type="http://schemas.openxmlformats.org/officeDocument/2006/relationships/tags" Target="../tags/tag100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7" Type="http://schemas.openxmlformats.org/officeDocument/2006/relationships/tags" Target="../tags/tag106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15.xml"/><Relationship Id="rId8" Type="http://schemas.openxmlformats.org/officeDocument/2006/relationships/tags" Target="../tags/tag114.xml"/><Relationship Id="rId7" Type="http://schemas.openxmlformats.org/officeDocument/2006/relationships/tags" Target="../tags/tag113.xml"/><Relationship Id="rId6" Type="http://schemas.openxmlformats.org/officeDocument/2006/relationships/tags" Target="../tags/tag112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0" Type="http://schemas.openxmlformats.org/officeDocument/2006/relationships/tags" Target="../tags/tag116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124.xml"/><Relationship Id="rId8" Type="http://schemas.openxmlformats.org/officeDocument/2006/relationships/tags" Target="../tags/tag123.xml"/><Relationship Id="rId7" Type="http://schemas.openxmlformats.org/officeDocument/2006/relationships/tags" Target="../tags/tag122.xml"/><Relationship Id="rId6" Type="http://schemas.openxmlformats.org/officeDocument/2006/relationships/tags" Target="../tags/tag121.xml"/><Relationship Id="rId5" Type="http://schemas.openxmlformats.org/officeDocument/2006/relationships/tags" Target="../tags/tag120.xml"/><Relationship Id="rId4" Type="http://schemas.openxmlformats.org/officeDocument/2006/relationships/tags" Target="../tags/tag119.xml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2" Type="http://schemas.openxmlformats.org/officeDocument/2006/relationships/tags" Target="../tags/tag127.xml"/><Relationship Id="rId11" Type="http://schemas.openxmlformats.org/officeDocument/2006/relationships/tags" Target="../tags/tag126.xml"/><Relationship Id="rId10" Type="http://schemas.openxmlformats.org/officeDocument/2006/relationships/tags" Target="../tags/tag125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35.xml"/><Relationship Id="rId8" Type="http://schemas.openxmlformats.org/officeDocument/2006/relationships/tags" Target="../tags/tag134.xml"/><Relationship Id="rId7" Type="http://schemas.openxmlformats.org/officeDocument/2006/relationships/tags" Target="../tags/tag133.xml"/><Relationship Id="rId6" Type="http://schemas.openxmlformats.org/officeDocument/2006/relationships/tags" Target="../tags/tag132.xml"/><Relationship Id="rId5" Type="http://schemas.openxmlformats.org/officeDocument/2006/relationships/tags" Target="../tags/tag131.xml"/><Relationship Id="rId4" Type="http://schemas.openxmlformats.org/officeDocument/2006/relationships/tags" Target="../tags/tag130.xml"/><Relationship Id="rId3" Type="http://schemas.openxmlformats.org/officeDocument/2006/relationships/tags" Target="../tags/tag129.xml"/><Relationship Id="rId2" Type="http://schemas.openxmlformats.org/officeDocument/2006/relationships/tags" Target="../tags/tag128.xml"/><Relationship Id="rId12" Type="http://schemas.openxmlformats.org/officeDocument/2006/relationships/tags" Target="../tags/tag138.xml"/><Relationship Id="rId11" Type="http://schemas.openxmlformats.org/officeDocument/2006/relationships/tags" Target="../tags/tag137.xml"/><Relationship Id="rId10" Type="http://schemas.openxmlformats.org/officeDocument/2006/relationships/tags" Target="../tags/tag136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46.xml"/><Relationship Id="rId8" Type="http://schemas.openxmlformats.org/officeDocument/2006/relationships/tags" Target="../tags/tag145.xml"/><Relationship Id="rId7" Type="http://schemas.openxmlformats.org/officeDocument/2006/relationships/tags" Target="../tags/tag144.xml"/><Relationship Id="rId6" Type="http://schemas.openxmlformats.org/officeDocument/2006/relationships/tags" Target="../tags/tag143.xml"/><Relationship Id="rId5" Type="http://schemas.openxmlformats.org/officeDocument/2006/relationships/tags" Target="../tags/tag142.xml"/><Relationship Id="rId4" Type="http://schemas.openxmlformats.org/officeDocument/2006/relationships/tags" Target="../tags/tag141.xml"/><Relationship Id="rId3" Type="http://schemas.openxmlformats.org/officeDocument/2006/relationships/tags" Target="../tags/tag140.xml"/><Relationship Id="rId2" Type="http://schemas.openxmlformats.org/officeDocument/2006/relationships/tags" Target="../tags/tag139.xml"/><Relationship Id="rId12" Type="http://schemas.openxmlformats.org/officeDocument/2006/relationships/tags" Target="../tags/tag149.xml"/><Relationship Id="rId11" Type="http://schemas.openxmlformats.org/officeDocument/2006/relationships/tags" Target="../tags/tag148.xml"/><Relationship Id="rId10" Type="http://schemas.openxmlformats.org/officeDocument/2006/relationships/tags" Target="../tags/tag147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57.xml"/><Relationship Id="rId8" Type="http://schemas.openxmlformats.org/officeDocument/2006/relationships/tags" Target="../tags/tag156.xml"/><Relationship Id="rId7" Type="http://schemas.openxmlformats.org/officeDocument/2006/relationships/tags" Target="../tags/tag155.xml"/><Relationship Id="rId6" Type="http://schemas.openxmlformats.org/officeDocument/2006/relationships/tags" Target="../tags/tag154.xml"/><Relationship Id="rId5" Type="http://schemas.openxmlformats.org/officeDocument/2006/relationships/tags" Target="../tags/tag153.xml"/><Relationship Id="rId4" Type="http://schemas.openxmlformats.org/officeDocument/2006/relationships/tags" Target="../tags/tag152.xml"/><Relationship Id="rId3" Type="http://schemas.openxmlformats.org/officeDocument/2006/relationships/tags" Target="../tags/tag151.xml"/><Relationship Id="rId2" Type="http://schemas.openxmlformats.org/officeDocument/2006/relationships/tags" Target="../tags/tag150.xml"/><Relationship Id="rId13" Type="http://schemas.openxmlformats.org/officeDocument/2006/relationships/tags" Target="../tags/tag161.xml"/><Relationship Id="rId12" Type="http://schemas.openxmlformats.org/officeDocument/2006/relationships/tags" Target="../tags/tag160.xml"/><Relationship Id="rId11" Type="http://schemas.openxmlformats.org/officeDocument/2006/relationships/tags" Target="../tags/tag159.xml"/><Relationship Id="rId10" Type="http://schemas.openxmlformats.org/officeDocument/2006/relationships/tags" Target="../tags/tag158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69.xml"/><Relationship Id="rId8" Type="http://schemas.openxmlformats.org/officeDocument/2006/relationships/tags" Target="../tags/tag168.xml"/><Relationship Id="rId7" Type="http://schemas.openxmlformats.org/officeDocument/2006/relationships/tags" Target="../tags/tag167.xml"/><Relationship Id="rId6" Type="http://schemas.openxmlformats.org/officeDocument/2006/relationships/tags" Target="../tags/tag166.xml"/><Relationship Id="rId5" Type="http://schemas.openxmlformats.org/officeDocument/2006/relationships/tags" Target="../tags/tag165.xml"/><Relationship Id="rId4" Type="http://schemas.openxmlformats.org/officeDocument/2006/relationships/tags" Target="../tags/tag164.xml"/><Relationship Id="rId3" Type="http://schemas.openxmlformats.org/officeDocument/2006/relationships/tags" Target="../tags/tag163.xml"/><Relationship Id="rId2" Type="http://schemas.openxmlformats.org/officeDocument/2006/relationships/tags" Target="../tags/tag162.xml"/><Relationship Id="rId14" Type="http://schemas.openxmlformats.org/officeDocument/2006/relationships/tags" Target="../tags/tag174.xml"/><Relationship Id="rId13" Type="http://schemas.openxmlformats.org/officeDocument/2006/relationships/tags" Target="../tags/tag173.xml"/><Relationship Id="rId12" Type="http://schemas.openxmlformats.org/officeDocument/2006/relationships/tags" Target="../tags/tag172.xml"/><Relationship Id="rId11" Type="http://schemas.openxmlformats.org/officeDocument/2006/relationships/tags" Target="../tags/tag171.xml"/><Relationship Id="rId10" Type="http://schemas.openxmlformats.org/officeDocument/2006/relationships/tags" Target="../tags/tag170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22.xml"/><Relationship Id="rId8" Type="http://schemas.openxmlformats.org/officeDocument/2006/relationships/tags" Target="../tags/tag21.xml"/><Relationship Id="rId7" Type="http://schemas.openxmlformats.org/officeDocument/2006/relationships/tags" Target="../tags/tag20.x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30.xml"/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1" Type="http://schemas.openxmlformats.org/officeDocument/2006/relationships/tags" Target="../tags/tag32.xml"/><Relationship Id="rId10" Type="http://schemas.openxmlformats.org/officeDocument/2006/relationships/tags" Target="../tags/tag3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40.xml"/><Relationship Id="rId8" Type="http://schemas.openxmlformats.org/officeDocument/2006/relationships/tags" Target="../tags/tag39.xml"/><Relationship Id="rId7" Type="http://schemas.openxmlformats.org/officeDocument/2006/relationships/tags" Target="../tags/tag38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0" Type="http://schemas.openxmlformats.org/officeDocument/2006/relationships/tags" Target="../tags/tag41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49.xml"/><Relationship Id="rId8" Type="http://schemas.openxmlformats.org/officeDocument/2006/relationships/tags" Target="../tags/tag48.xml"/><Relationship Id="rId7" Type="http://schemas.openxmlformats.org/officeDocument/2006/relationships/tags" Target="../tags/tag47.xml"/><Relationship Id="rId6" Type="http://schemas.openxmlformats.org/officeDocument/2006/relationships/tags" Target="../tags/tag46.xml"/><Relationship Id="rId5" Type="http://schemas.openxmlformats.org/officeDocument/2006/relationships/tags" Target="../tags/tag45.xml"/><Relationship Id="rId4" Type="http://schemas.openxmlformats.org/officeDocument/2006/relationships/tags" Target="../tags/tag44.xml"/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2" Type="http://schemas.openxmlformats.org/officeDocument/2006/relationships/tags" Target="../tags/tag52.xml"/><Relationship Id="rId11" Type="http://schemas.openxmlformats.org/officeDocument/2006/relationships/tags" Target="../tags/tag51.xml"/><Relationship Id="rId10" Type="http://schemas.openxmlformats.org/officeDocument/2006/relationships/tags" Target="../tags/tag50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60.xml"/><Relationship Id="rId8" Type="http://schemas.openxmlformats.org/officeDocument/2006/relationships/tags" Target="../tags/tag59.xml"/><Relationship Id="rId7" Type="http://schemas.openxmlformats.org/officeDocument/2006/relationships/tags" Target="../tags/tag58.xml"/><Relationship Id="rId6" Type="http://schemas.openxmlformats.org/officeDocument/2006/relationships/tags" Target="../tags/tag57.xml"/><Relationship Id="rId5" Type="http://schemas.openxmlformats.org/officeDocument/2006/relationships/tags" Target="../tags/tag56.xml"/><Relationship Id="rId4" Type="http://schemas.openxmlformats.org/officeDocument/2006/relationships/tags" Target="../tags/tag55.xml"/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1" Type="http://schemas.openxmlformats.org/officeDocument/2006/relationships/tags" Target="../tags/tag62.xml"/><Relationship Id="rId10" Type="http://schemas.openxmlformats.org/officeDocument/2006/relationships/tags" Target="../tags/tag61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73.xml"/><Relationship Id="rId8" Type="http://schemas.openxmlformats.org/officeDocument/2006/relationships/tags" Target="../tags/tag72.xml"/><Relationship Id="rId7" Type="http://schemas.openxmlformats.org/officeDocument/2006/relationships/tags" Target="../tags/tag71.xml"/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0" Type="http://schemas.openxmlformats.org/officeDocument/2006/relationships/tags" Target="../tags/tag74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82.xml"/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0" Type="http://schemas.openxmlformats.org/officeDocument/2006/relationships/tags" Target="../tags/tag8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0" y="3104697"/>
            <a:ext cx="12192002" cy="3753303"/>
            <a:chOff x="0" y="3104697"/>
            <a:chExt cx="12192002" cy="3753303"/>
          </a:xfrm>
        </p:grpSpPr>
        <p:sp>
          <p:nvSpPr>
            <p:cNvPr id="26" name="任意多边形: 形状 25"/>
            <p:cNvSpPr/>
            <p:nvPr>
              <p:custDataLst>
                <p:tags r:id="rId3"/>
              </p:custDataLst>
            </p:nvPr>
          </p:nvSpPr>
          <p:spPr>
            <a:xfrm rot="5400000">
              <a:off x="4400403" y="-937256"/>
              <a:ext cx="3391197" cy="12192000"/>
            </a:xfrm>
            <a:custGeom>
              <a:avLst/>
              <a:gdLst>
                <a:gd name="connsiteX0" fmla="*/ 0 w 3391197"/>
                <a:gd name="connsiteY0" fmla="*/ 12192000 h 12192000"/>
                <a:gd name="connsiteX1" fmla="*/ 2942950 w 3391197"/>
                <a:gd name="connsiteY1" fmla="*/ 0 h 12192000"/>
                <a:gd name="connsiteX2" fmla="*/ 3391197 w 3391197"/>
                <a:gd name="connsiteY2" fmla="*/ 0 h 12192000"/>
                <a:gd name="connsiteX3" fmla="*/ 3391197 w 3391197"/>
                <a:gd name="connsiteY3" fmla="*/ 12192000 h 1219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91197" h="12192000">
                  <a:moveTo>
                    <a:pt x="0" y="12192000"/>
                  </a:moveTo>
                  <a:lnTo>
                    <a:pt x="2942950" y="0"/>
                  </a:lnTo>
                  <a:lnTo>
                    <a:pt x="3391197" y="0"/>
                  </a:lnTo>
                  <a:lnTo>
                    <a:pt x="3391197" y="1219200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任意多边形: 形状 31"/>
            <p:cNvSpPr/>
            <p:nvPr>
              <p:custDataLst>
                <p:tags r:id="rId4"/>
              </p:custDataLst>
            </p:nvPr>
          </p:nvSpPr>
          <p:spPr>
            <a:xfrm rot="5400000">
              <a:off x="4703947" y="-633711"/>
              <a:ext cx="2784106" cy="12192000"/>
            </a:xfrm>
            <a:custGeom>
              <a:avLst/>
              <a:gdLst>
                <a:gd name="connsiteX0" fmla="*/ 0 w 2784106"/>
                <a:gd name="connsiteY0" fmla="*/ 0 h 12192000"/>
                <a:gd name="connsiteX1" fmla="*/ 2784106 w 2784106"/>
                <a:gd name="connsiteY1" fmla="*/ 0 h 12192000"/>
                <a:gd name="connsiteX2" fmla="*/ 2784106 w 2784106"/>
                <a:gd name="connsiteY2" fmla="*/ 12192000 h 12192000"/>
                <a:gd name="connsiteX3" fmla="*/ 1740075 w 2784106"/>
                <a:gd name="connsiteY3" fmla="*/ 12192000 h 1219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84106" h="12192000">
                  <a:moveTo>
                    <a:pt x="0" y="0"/>
                  </a:moveTo>
                  <a:lnTo>
                    <a:pt x="2784106" y="0"/>
                  </a:lnTo>
                  <a:lnTo>
                    <a:pt x="2784106" y="12192000"/>
                  </a:lnTo>
                  <a:lnTo>
                    <a:pt x="1740075" y="1219200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任意多边形: 形状 24"/>
            <p:cNvSpPr/>
            <p:nvPr>
              <p:custDataLst>
                <p:tags r:id="rId5"/>
              </p:custDataLst>
            </p:nvPr>
          </p:nvSpPr>
          <p:spPr>
            <a:xfrm rot="5400000">
              <a:off x="829616" y="2275082"/>
              <a:ext cx="3749645" cy="5408875"/>
            </a:xfrm>
            <a:custGeom>
              <a:avLst/>
              <a:gdLst>
                <a:gd name="connsiteX0" fmla="*/ 0 w 3749645"/>
                <a:gd name="connsiteY0" fmla="*/ 5408875 h 5408875"/>
                <a:gd name="connsiteX1" fmla="*/ 3749645 w 3749645"/>
                <a:gd name="connsiteY1" fmla="*/ 0 h 5408875"/>
                <a:gd name="connsiteX2" fmla="*/ 3749645 w 3749645"/>
                <a:gd name="connsiteY2" fmla="*/ 5408875 h 5408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49645" h="5408875">
                  <a:moveTo>
                    <a:pt x="0" y="5408875"/>
                  </a:moveTo>
                  <a:lnTo>
                    <a:pt x="3749645" y="0"/>
                  </a:lnTo>
                  <a:lnTo>
                    <a:pt x="3749645" y="5408875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任意多边形: 形状 22"/>
            <p:cNvSpPr/>
            <p:nvPr>
              <p:custDataLst>
                <p:tags r:id="rId6"/>
              </p:custDataLst>
            </p:nvPr>
          </p:nvSpPr>
          <p:spPr>
            <a:xfrm rot="5400000">
              <a:off x="5168461" y="-165540"/>
              <a:ext cx="3171037" cy="10876041"/>
            </a:xfrm>
            <a:custGeom>
              <a:avLst/>
              <a:gdLst>
                <a:gd name="connsiteX0" fmla="*/ 0 w 3171037"/>
                <a:gd name="connsiteY0" fmla="*/ 0 h 10876041"/>
                <a:gd name="connsiteX1" fmla="*/ 3171037 w 3171037"/>
                <a:gd name="connsiteY1" fmla="*/ 0 h 10876041"/>
                <a:gd name="connsiteX2" fmla="*/ 3171037 w 3171037"/>
                <a:gd name="connsiteY2" fmla="*/ 10876041 h 10876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1037" h="10876041">
                  <a:moveTo>
                    <a:pt x="0" y="0"/>
                  </a:moveTo>
                  <a:lnTo>
                    <a:pt x="3171037" y="0"/>
                  </a:lnTo>
                  <a:lnTo>
                    <a:pt x="3171037" y="10876041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任意多边形: 形状 20"/>
            <p:cNvSpPr/>
            <p:nvPr>
              <p:custDataLst>
                <p:tags r:id="rId7"/>
              </p:custDataLst>
            </p:nvPr>
          </p:nvSpPr>
          <p:spPr>
            <a:xfrm rot="5400000">
              <a:off x="3468136" y="2441014"/>
              <a:ext cx="948850" cy="7885122"/>
            </a:xfrm>
            <a:custGeom>
              <a:avLst/>
              <a:gdLst>
                <a:gd name="connsiteX0" fmla="*/ 0 w 948850"/>
                <a:gd name="connsiteY0" fmla="*/ 7885122 h 7885122"/>
                <a:gd name="connsiteX1" fmla="*/ 948850 w 948850"/>
                <a:gd name="connsiteY1" fmla="*/ 0 h 7885122"/>
                <a:gd name="connsiteX2" fmla="*/ 948849 w 948850"/>
                <a:gd name="connsiteY2" fmla="*/ 7885122 h 7885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8850" h="7885122">
                  <a:moveTo>
                    <a:pt x="0" y="7885122"/>
                  </a:moveTo>
                  <a:lnTo>
                    <a:pt x="948850" y="0"/>
                  </a:lnTo>
                  <a:lnTo>
                    <a:pt x="948849" y="788512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任意多边形: 形状 18"/>
            <p:cNvSpPr/>
            <p:nvPr>
              <p:custDataLst>
                <p:tags r:id="rId8"/>
              </p:custDataLst>
            </p:nvPr>
          </p:nvSpPr>
          <p:spPr>
            <a:xfrm rot="5400000">
              <a:off x="1025979" y="4149516"/>
              <a:ext cx="1682505" cy="3734462"/>
            </a:xfrm>
            <a:custGeom>
              <a:avLst/>
              <a:gdLst>
                <a:gd name="connsiteX0" fmla="*/ 0 w 1682505"/>
                <a:gd name="connsiteY0" fmla="*/ 3734462 h 3734462"/>
                <a:gd name="connsiteX1" fmla="*/ 1682505 w 1682505"/>
                <a:gd name="connsiteY1" fmla="*/ 0 h 3734462"/>
                <a:gd name="connsiteX2" fmla="*/ 1682505 w 1682505"/>
                <a:gd name="connsiteY2" fmla="*/ 3734462 h 3734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682505" h="3734462">
                  <a:moveTo>
                    <a:pt x="0" y="3734462"/>
                  </a:moveTo>
                  <a:lnTo>
                    <a:pt x="1682505" y="0"/>
                  </a:lnTo>
                  <a:lnTo>
                    <a:pt x="1682505" y="3734462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9801" name="副标题 2"/>
          <p:cNvSpPr>
            <a:spLocks noGrp="1"/>
          </p:cNvSpPr>
          <p:nvPr>
            <p:ph type="subTitle" idx="1" hasCustomPrompt="1"/>
            <p:custDataLst>
              <p:tags r:id="rId9"/>
            </p:custDataLst>
          </p:nvPr>
        </p:nvSpPr>
        <p:spPr>
          <a:xfrm>
            <a:off x="1206500" y="2638022"/>
            <a:ext cx="9779000" cy="906290"/>
          </a:xfrm>
        </p:spPr>
        <p:txBody>
          <a:bodyPr anchor="t" anchorCtr="0">
            <a:normAutofit/>
          </a:bodyPr>
          <a:lstStyle>
            <a:lvl1pPr marL="0" indent="0" algn="ctr">
              <a:lnSpc>
                <a:spcPct val="90000"/>
              </a:lnSpc>
              <a:buNone/>
              <a:defRPr sz="2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9802" name="标题 1"/>
          <p:cNvSpPr>
            <a:spLocks noGrp="1"/>
          </p:cNvSpPr>
          <p:nvPr>
            <p:ph type="ctrTitle" hasCustomPrompt="1"/>
            <p:custDataLst>
              <p:tags r:id="rId10"/>
            </p:custDataLst>
          </p:nvPr>
        </p:nvSpPr>
        <p:spPr>
          <a:xfrm>
            <a:off x="1206500" y="965340"/>
            <a:ext cx="9779000" cy="1613432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7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 hasCustomPrompt="1"/>
            <p:custDataLst>
              <p:tags r:id="rId11"/>
            </p:custDataLst>
          </p:nvPr>
        </p:nvSpPr>
        <p:spPr>
          <a:xfrm>
            <a:off x="5057759" y="3776243"/>
            <a:ext cx="2038366" cy="416786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1" hasCustomPrompt="1"/>
            <p:custDataLst>
              <p:tags r:id="rId12"/>
            </p:custDataLst>
          </p:nvPr>
        </p:nvSpPr>
        <p:spPr>
          <a:xfrm>
            <a:off x="5057759" y="4232929"/>
            <a:ext cx="2038366" cy="411789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8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2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3"/>
            <p:custDataLst>
              <p:tags r:id="rId14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4"/>
            <p:custDataLst>
              <p:tags r:id="rId15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1" y="-1"/>
            <a:ext cx="12191999" cy="6858000"/>
            <a:chOff x="1" y="-1"/>
            <a:chExt cx="12191999" cy="6858000"/>
          </a:xfrm>
        </p:grpSpPr>
        <p:sp>
          <p:nvSpPr>
            <p:cNvPr id="12" name="矩形 11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3" name="任意多边形: 形状 12"/>
            <p:cNvSpPr/>
            <p:nvPr userDrawn="1">
              <p:custDataLst>
                <p:tags r:id="rId4"/>
              </p:custDataLst>
            </p:nvPr>
          </p:nvSpPr>
          <p:spPr>
            <a:xfrm rot="16200000">
              <a:off x="11076546" y="-165885"/>
              <a:ext cx="949569" cy="1281338"/>
            </a:xfrm>
            <a:custGeom>
              <a:avLst/>
              <a:gdLst>
                <a:gd name="connsiteX0" fmla="*/ 1375417 w 1375417"/>
                <a:gd name="connsiteY0" fmla="*/ 0 h 1855973"/>
                <a:gd name="connsiteX1" fmla="*/ 1375417 w 1375417"/>
                <a:gd name="connsiteY1" fmla="*/ 1855973 h 1855973"/>
                <a:gd name="connsiteX2" fmla="*/ 0 w 1375417"/>
                <a:gd name="connsiteY2" fmla="*/ 1855973 h 1855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5417" h="1855973">
                  <a:moveTo>
                    <a:pt x="1375417" y="0"/>
                  </a:moveTo>
                  <a:lnTo>
                    <a:pt x="1375417" y="1855973"/>
                  </a:lnTo>
                  <a:lnTo>
                    <a:pt x="0" y="185597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任意多边形: 形状 13"/>
            <p:cNvSpPr/>
            <p:nvPr userDrawn="1">
              <p:custDataLst>
                <p:tags r:id="rId5"/>
              </p:custDataLst>
            </p:nvPr>
          </p:nvSpPr>
          <p:spPr>
            <a:xfrm rot="16200000" flipH="1" flipV="1">
              <a:off x="165885" y="5742546"/>
              <a:ext cx="949569" cy="1281338"/>
            </a:xfrm>
            <a:custGeom>
              <a:avLst/>
              <a:gdLst>
                <a:gd name="connsiteX0" fmla="*/ 1375417 w 1375417"/>
                <a:gd name="connsiteY0" fmla="*/ 0 h 1855973"/>
                <a:gd name="connsiteX1" fmla="*/ 1375417 w 1375417"/>
                <a:gd name="connsiteY1" fmla="*/ 1855973 h 1855973"/>
                <a:gd name="connsiteX2" fmla="*/ 0 w 1375417"/>
                <a:gd name="connsiteY2" fmla="*/ 1855973 h 1855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5417" h="1855973">
                  <a:moveTo>
                    <a:pt x="1375417" y="0"/>
                  </a:moveTo>
                  <a:lnTo>
                    <a:pt x="1375417" y="1855973"/>
                  </a:lnTo>
                  <a:lnTo>
                    <a:pt x="0" y="185597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945758" y="3257550"/>
            <a:ext cx="5635784" cy="1660679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ctr">
              <a:lnSpc>
                <a:spcPct val="90000"/>
              </a:lnSpc>
              <a:buFont typeface="Arial" panose="020B0604020202020204" pitchFamily="34" charset="0"/>
              <a:buNone/>
              <a:defRPr sz="88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grpSp>
        <p:nvGrpSpPr>
          <p:cNvPr id="264" name="Group 6"/>
          <p:cNvGrpSpPr/>
          <p:nvPr>
            <p:custDataLst>
              <p:tags r:id="rId3"/>
            </p:custDataLst>
          </p:nvPr>
        </p:nvGrpSpPr>
        <p:grpSpPr>
          <a:xfrm rot="16200000">
            <a:off x="3432313" y="-3428844"/>
            <a:ext cx="5327371" cy="12192000"/>
            <a:chOff x="10371666" y="-8467"/>
            <a:chExt cx="1817159" cy="6866467"/>
          </a:xfrm>
        </p:grpSpPr>
        <p:sp>
          <p:nvSpPr>
            <p:cNvPr id="265" name="Rectangle 23"/>
            <p:cNvSpPr/>
            <p:nvPr>
              <p:custDataLst>
                <p:tags r:id="rId4"/>
              </p:custDataLst>
            </p:nvPr>
          </p:nvSpPr>
          <p:spPr>
            <a:xfrm>
              <a:off x="10646752" y="-8467"/>
              <a:ext cx="1542073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6" name="Rectangle 28"/>
            <p:cNvSpPr/>
            <p:nvPr>
              <p:custDataLst>
                <p:tags r:id="rId5"/>
              </p:custData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7" name="Rectangle 29"/>
            <p:cNvSpPr/>
            <p:nvPr>
              <p:custDataLst>
                <p:tags r:id="rId6"/>
              </p:custData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8" name="Isosceles Triangle 27"/>
            <p:cNvSpPr/>
            <p:nvPr>
              <p:custDataLst>
                <p:tags r:id="rId7"/>
              </p:custData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日期占位符 1"/>
          <p:cNvSpPr>
            <a:spLocks noGrp="1"/>
          </p:cNvSpPr>
          <p:nvPr>
            <p:ph type="dt" sz="half" idx="19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2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2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 userDrawn="1">
            <p:custDataLst>
              <p:tags r:id="rId2"/>
            </p:custDataLst>
          </p:nvPr>
        </p:nvGrpSpPr>
        <p:grpSpPr>
          <a:xfrm>
            <a:off x="-2" y="1"/>
            <a:ext cx="12192002" cy="6857998"/>
            <a:chOff x="-2" y="1"/>
            <a:chExt cx="12192002" cy="6857998"/>
          </a:xfrm>
        </p:grpSpPr>
        <p:sp>
          <p:nvSpPr>
            <p:cNvPr id="17" name="Rectangle 29"/>
            <p:cNvSpPr/>
            <p:nvPr userDrawn="1">
              <p:custDataLst>
                <p:tags r:id="rId3"/>
              </p:custDataLst>
            </p:nvPr>
          </p:nvSpPr>
          <p:spPr>
            <a:xfrm rot="5400000" flipV="1">
              <a:off x="5841916" y="507917"/>
              <a:ext cx="508164" cy="1219200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/>
            <p:cNvSpPr/>
            <p:nvPr userDrawn="1">
              <p:custDataLst>
                <p:tags r:id="rId4"/>
              </p:custDataLst>
            </p:nvPr>
          </p:nvSpPr>
          <p:spPr>
            <a:xfrm rot="16200000" flipV="1">
              <a:off x="5841918" y="-5841917"/>
              <a:ext cx="508164" cy="1219200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标题 1" hidden="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4" name="日期占位符 13" hidden="1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5" name="页脚占位符 14" hidden="1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6" name="灯片编号占位符 15" hidden="1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 userDrawn="1">
            <p:custDataLst>
              <p:tags r:id="rId2"/>
            </p:custDataLst>
          </p:nvPr>
        </p:nvGrpSpPr>
        <p:grpSpPr>
          <a:xfrm>
            <a:off x="1" y="-1"/>
            <a:ext cx="12191999" cy="6858000"/>
            <a:chOff x="1" y="-1"/>
            <a:chExt cx="12191999" cy="6858000"/>
          </a:xfrm>
        </p:grpSpPr>
        <p:sp>
          <p:nvSpPr>
            <p:cNvPr id="8" name="矩形 7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9" name="任意多边形: 形状 8"/>
            <p:cNvSpPr/>
            <p:nvPr userDrawn="1">
              <p:custDataLst>
                <p:tags r:id="rId4"/>
              </p:custDataLst>
            </p:nvPr>
          </p:nvSpPr>
          <p:spPr>
            <a:xfrm rot="16200000">
              <a:off x="11076546" y="-165885"/>
              <a:ext cx="949569" cy="1281338"/>
            </a:xfrm>
            <a:custGeom>
              <a:avLst/>
              <a:gdLst>
                <a:gd name="connsiteX0" fmla="*/ 1375417 w 1375417"/>
                <a:gd name="connsiteY0" fmla="*/ 0 h 1855973"/>
                <a:gd name="connsiteX1" fmla="*/ 1375417 w 1375417"/>
                <a:gd name="connsiteY1" fmla="*/ 1855973 h 1855973"/>
                <a:gd name="connsiteX2" fmla="*/ 0 w 1375417"/>
                <a:gd name="connsiteY2" fmla="*/ 1855973 h 1855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5417" h="1855973">
                  <a:moveTo>
                    <a:pt x="1375417" y="0"/>
                  </a:moveTo>
                  <a:lnTo>
                    <a:pt x="1375417" y="1855973"/>
                  </a:lnTo>
                  <a:lnTo>
                    <a:pt x="0" y="185597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任意多边形: 形状 9"/>
            <p:cNvSpPr/>
            <p:nvPr userDrawn="1">
              <p:custDataLst>
                <p:tags r:id="rId5"/>
              </p:custDataLst>
            </p:nvPr>
          </p:nvSpPr>
          <p:spPr>
            <a:xfrm rot="16200000" flipH="1" flipV="1">
              <a:off x="165885" y="5742546"/>
              <a:ext cx="949569" cy="1281338"/>
            </a:xfrm>
            <a:custGeom>
              <a:avLst/>
              <a:gdLst>
                <a:gd name="connsiteX0" fmla="*/ 1375417 w 1375417"/>
                <a:gd name="connsiteY0" fmla="*/ 0 h 1855973"/>
                <a:gd name="connsiteX1" fmla="*/ 1375417 w 1375417"/>
                <a:gd name="connsiteY1" fmla="*/ 1855973 h 1855973"/>
                <a:gd name="connsiteX2" fmla="*/ 0 w 1375417"/>
                <a:gd name="connsiteY2" fmla="*/ 1855973 h 1855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5417" h="1855973">
                  <a:moveTo>
                    <a:pt x="1375417" y="0"/>
                  </a:moveTo>
                  <a:lnTo>
                    <a:pt x="1375417" y="1855973"/>
                  </a:lnTo>
                  <a:lnTo>
                    <a:pt x="0" y="185597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4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5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6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4" name="组合 3"/>
          <p:cNvGrpSpPr/>
          <p:nvPr userDrawn="1">
            <p:custDataLst>
              <p:tags r:id="rId3"/>
            </p:custDataLst>
          </p:nvPr>
        </p:nvGrpSpPr>
        <p:grpSpPr>
          <a:xfrm>
            <a:off x="0" y="0"/>
            <a:ext cx="12191998" cy="6858000"/>
            <a:chOff x="0" y="0"/>
            <a:chExt cx="12191998" cy="6858000"/>
          </a:xfrm>
        </p:grpSpPr>
        <p:sp>
          <p:nvSpPr>
            <p:cNvPr id="15" name="等腰三角形 14"/>
            <p:cNvSpPr/>
            <p:nvPr userDrawn="1">
              <p:custDataLst>
                <p:tags r:id="rId4"/>
              </p:custDataLst>
            </p:nvPr>
          </p:nvSpPr>
          <p:spPr>
            <a:xfrm rot="16200000" flipH="1" flipV="1">
              <a:off x="-193144" y="3183996"/>
              <a:ext cx="876296" cy="490008"/>
            </a:xfrm>
            <a:prstGeom prst="triangl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3" name="组合 2"/>
            <p:cNvGrpSpPr/>
            <p:nvPr userDrawn="1"/>
          </p:nvGrpSpPr>
          <p:grpSpPr>
            <a:xfrm rot="5400000">
              <a:off x="8572499" y="3238500"/>
              <a:ext cx="6858000" cy="380999"/>
              <a:chOff x="-2" y="0"/>
              <a:chExt cx="12192002" cy="660156"/>
            </a:xfrm>
          </p:grpSpPr>
          <p:sp>
            <p:nvSpPr>
              <p:cNvPr id="16" name="等腰三角形 15"/>
              <p:cNvSpPr/>
              <p:nvPr userDrawn="1">
                <p:custDataLst>
                  <p:tags r:id="rId5"/>
                </p:custDataLst>
              </p:nvPr>
            </p:nvSpPr>
            <p:spPr>
              <a:xfrm rot="10800000">
                <a:off x="4801200" y="0"/>
                <a:ext cx="7390800" cy="660156"/>
              </a:xfrm>
              <a:prstGeom prst="triangle">
                <a:avLst>
                  <a:gd name="adj" fmla="val 0"/>
                </a:avLst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等腰三角形 16"/>
              <p:cNvSpPr/>
              <p:nvPr userDrawn="1">
                <p:custDataLst>
                  <p:tags r:id="rId6"/>
                </p:custDataLst>
              </p:nvPr>
            </p:nvSpPr>
            <p:spPr>
              <a:xfrm rot="10800000" flipH="1">
                <a:off x="-2" y="9524"/>
                <a:ext cx="7391400" cy="650632"/>
              </a:xfrm>
              <a:prstGeom prst="triangle">
                <a:avLst>
                  <a:gd name="adj" fmla="val 0"/>
                </a:avLst>
              </a:prstGeom>
              <a:solidFill>
                <a:schemeClr val="accent1">
                  <a:lumMod val="20000"/>
                  <a:lumOff val="8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5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3" name="页脚占位符 12"/>
          <p:cNvSpPr>
            <a:spLocks noGrp="1"/>
          </p:cNvSpPr>
          <p:nvPr>
            <p:ph type="ftr" sz="quarter" idx="16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4" name="灯片编号占位符 13"/>
          <p:cNvSpPr>
            <a:spLocks noGrp="1"/>
          </p:cNvSpPr>
          <p:nvPr>
            <p:ph type="sldNum" sz="quarter" idx="17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4" name="组合 3"/>
          <p:cNvGrpSpPr/>
          <p:nvPr userDrawn="1">
            <p:custDataLst>
              <p:tags r:id="rId3"/>
            </p:custDataLst>
          </p:nvPr>
        </p:nvGrpSpPr>
        <p:grpSpPr>
          <a:xfrm>
            <a:off x="-2" y="0"/>
            <a:ext cx="12192002" cy="6857999"/>
            <a:chOff x="-2" y="0"/>
            <a:chExt cx="12192002" cy="6857999"/>
          </a:xfrm>
        </p:grpSpPr>
        <p:grpSp>
          <p:nvGrpSpPr>
            <p:cNvPr id="3" name="组合 2"/>
            <p:cNvGrpSpPr/>
            <p:nvPr userDrawn="1"/>
          </p:nvGrpSpPr>
          <p:grpSpPr>
            <a:xfrm rot="10800000">
              <a:off x="-2" y="6197843"/>
              <a:ext cx="12192002" cy="660156"/>
              <a:chOff x="-2" y="-9525"/>
              <a:chExt cx="12192002" cy="660156"/>
            </a:xfrm>
          </p:grpSpPr>
          <p:sp>
            <p:nvSpPr>
              <p:cNvPr id="11" name="等腰三角形 10"/>
              <p:cNvSpPr/>
              <p:nvPr userDrawn="1">
                <p:custDataLst>
                  <p:tags r:id="rId4"/>
                </p:custDataLst>
              </p:nvPr>
            </p:nvSpPr>
            <p:spPr>
              <a:xfrm flipV="1">
                <a:off x="-2" y="-9525"/>
                <a:ext cx="7390800" cy="660156"/>
              </a:xfrm>
              <a:prstGeom prst="triangle">
                <a:avLst>
                  <a:gd name="adj" fmla="val 0"/>
                </a:avLst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等腰三角形 11"/>
              <p:cNvSpPr/>
              <p:nvPr userDrawn="1">
                <p:custDataLst>
                  <p:tags r:id="rId5"/>
                </p:custDataLst>
              </p:nvPr>
            </p:nvSpPr>
            <p:spPr>
              <a:xfrm flipH="1" flipV="1">
                <a:off x="4800600" y="-1"/>
                <a:ext cx="7391400" cy="650632"/>
              </a:xfrm>
              <a:prstGeom prst="triangle">
                <a:avLst>
                  <a:gd name="adj" fmla="val 0"/>
                </a:avLst>
              </a:prstGeom>
              <a:solidFill>
                <a:schemeClr val="accent1">
                  <a:lumMod val="20000"/>
                  <a:lumOff val="8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4" name="等腰三角形 13"/>
            <p:cNvSpPr/>
            <p:nvPr userDrawn="1">
              <p:custDataLst>
                <p:tags r:id="rId6"/>
              </p:custDataLst>
            </p:nvPr>
          </p:nvSpPr>
          <p:spPr>
            <a:xfrm flipH="1" flipV="1">
              <a:off x="5657852" y="0"/>
              <a:ext cx="876296" cy="490008"/>
            </a:xfrm>
            <a:prstGeom prst="triangl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8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9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5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6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7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14" name="组合 13"/>
          <p:cNvGrpSpPr/>
          <p:nvPr userDrawn="1">
            <p:custDataLst>
              <p:tags r:id="rId3"/>
            </p:custDataLst>
          </p:nvPr>
        </p:nvGrpSpPr>
        <p:grpSpPr>
          <a:xfrm flipV="1">
            <a:off x="-2" y="0"/>
            <a:ext cx="12192002" cy="6857999"/>
            <a:chOff x="-2" y="0"/>
            <a:chExt cx="12192002" cy="6857999"/>
          </a:xfrm>
        </p:grpSpPr>
        <p:grpSp>
          <p:nvGrpSpPr>
            <p:cNvPr id="15" name="组合 14"/>
            <p:cNvGrpSpPr/>
            <p:nvPr userDrawn="1"/>
          </p:nvGrpSpPr>
          <p:grpSpPr>
            <a:xfrm rot="10800000">
              <a:off x="-2" y="6197843"/>
              <a:ext cx="12192002" cy="660156"/>
              <a:chOff x="-2" y="-9525"/>
              <a:chExt cx="12192002" cy="660156"/>
            </a:xfrm>
          </p:grpSpPr>
          <p:sp>
            <p:nvSpPr>
              <p:cNvPr id="17" name="等腰三角形 16"/>
              <p:cNvSpPr/>
              <p:nvPr userDrawn="1">
                <p:custDataLst>
                  <p:tags r:id="rId4"/>
                </p:custDataLst>
              </p:nvPr>
            </p:nvSpPr>
            <p:spPr>
              <a:xfrm flipV="1">
                <a:off x="-2" y="-9525"/>
                <a:ext cx="7390800" cy="660156"/>
              </a:xfrm>
              <a:prstGeom prst="triangle">
                <a:avLst>
                  <a:gd name="adj" fmla="val 0"/>
                </a:avLst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等腰三角形 17"/>
              <p:cNvSpPr/>
              <p:nvPr userDrawn="1">
                <p:custDataLst>
                  <p:tags r:id="rId5"/>
                </p:custDataLst>
              </p:nvPr>
            </p:nvSpPr>
            <p:spPr>
              <a:xfrm flipH="1" flipV="1">
                <a:off x="4800600" y="-1"/>
                <a:ext cx="7391400" cy="650632"/>
              </a:xfrm>
              <a:prstGeom prst="triangle">
                <a:avLst>
                  <a:gd name="adj" fmla="val 0"/>
                </a:avLst>
              </a:prstGeom>
              <a:solidFill>
                <a:schemeClr val="accent1">
                  <a:lumMod val="20000"/>
                  <a:lumOff val="80000"/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6" name="等腰三角形 15"/>
            <p:cNvSpPr/>
            <p:nvPr userDrawn="1">
              <p:custDataLst>
                <p:tags r:id="rId6"/>
              </p:custDataLst>
            </p:nvPr>
          </p:nvSpPr>
          <p:spPr>
            <a:xfrm flipH="1" flipV="1">
              <a:off x="5657852" y="0"/>
              <a:ext cx="876296" cy="490008"/>
            </a:xfrm>
            <a:prstGeom prst="triangl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5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2" name="页脚占位符 11"/>
          <p:cNvSpPr>
            <a:spLocks noGrp="1"/>
          </p:cNvSpPr>
          <p:nvPr>
            <p:ph type="ftr" sz="quarter" idx="16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7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组合 17"/>
          <p:cNvGrpSpPr/>
          <p:nvPr userDrawn="1">
            <p:custDataLst>
              <p:tags r:id="rId2"/>
            </p:custDataLst>
          </p:nvPr>
        </p:nvGrpSpPr>
        <p:grpSpPr>
          <a:xfrm rot="10800000">
            <a:off x="-2" y="6197843"/>
            <a:ext cx="12192002" cy="660156"/>
            <a:chOff x="-2" y="-9525"/>
            <a:chExt cx="12192002" cy="660156"/>
          </a:xfrm>
        </p:grpSpPr>
        <p:sp>
          <p:nvSpPr>
            <p:cNvPr id="20" name="等腰三角形 19"/>
            <p:cNvSpPr/>
            <p:nvPr userDrawn="1">
              <p:custDataLst>
                <p:tags r:id="rId3"/>
              </p:custDataLst>
            </p:nvPr>
          </p:nvSpPr>
          <p:spPr>
            <a:xfrm flipV="1">
              <a:off x="-2" y="-9525"/>
              <a:ext cx="7390800" cy="660156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1" name="等腰三角形 20"/>
            <p:cNvSpPr/>
            <p:nvPr userDrawn="1">
              <p:custDataLst>
                <p:tags r:id="rId4"/>
              </p:custDataLst>
            </p:nvPr>
          </p:nvSpPr>
          <p:spPr>
            <a:xfrm flipH="1" flipV="1">
              <a:off x="4800600" y="-1"/>
              <a:ext cx="7391400" cy="650632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矩形 9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7"/>
            <p:custDataLst>
              <p:tags r:id="rId1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8"/>
            <p:custDataLst>
              <p:tags r:id="rId12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9"/>
            <p:custDataLst>
              <p:tags r:id="rId1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6"/>
          <p:cNvGrpSpPr/>
          <p:nvPr userDrawn="1">
            <p:custDataLst>
              <p:tags r:id="rId2"/>
            </p:custDataLst>
          </p:nvPr>
        </p:nvGrpSpPr>
        <p:grpSpPr>
          <a:xfrm rot="16200000">
            <a:off x="2668734" y="-2665265"/>
            <a:ext cx="6854529" cy="12192000"/>
            <a:chOff x="10371666" y="-8467"/>
            <a:chExt cx="1817159" cy="6866467"/>
          </a:xfrm>
        </p:grpSpPr>
        <p:sp>
          <p:nvSpPr>
            <p:cNvPr id="20" name="Rectangle 28"/>
            <p:cNvSpPr/>
            <p:nvPr>
              <p:custDataLst>
                <p:tags r:id="rId3"/>
              </p:custData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9"/>
            <p:cNvSpPr/>
            <p:nvPr>
              <p:custDataLst>
                <p:tags r:id="rId4"/>
              </p:custData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7"/>
            <p:cNvSpPr/>
            <p:nvPr>
              <p:custDataLst>
                <p:tags r:id="rId5"/>
              </p:custData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" name="矩形 9"/>
          <p:cNvSpPr/>
          <p:nvPr userDrawn="1">
            <p:custDataLst>
              <p:tags r:id="rId6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4" name="组合 3"/>
          <p:cNvGrpSpPr/>
          <p:nvPr userDrawn="1">
            <p:custDataLst>
              <p:tags r:id="rId7"/>
            </p:custDataLst>
          </p:nvPr>
        </p:nvGrpSpPr>
        <p:grpSpPr>
          <a:xfrm>
            <a:off x="0" y="2990852"/>
            <a:ext cx="12192000" cy="876296"/>
            <a:chOff x="0" y="2990852"/>
            <a:chExt cx="12192000" cy="876296"/>
          </a:xfrm>
        </p:grpSpPr>
        <p:sp>
          <p:nvSpPr>
            <p:cNvPr id="17" name="等腰三角形 16"/>
            <p:cNvSpPr/>
            <p:nvPr userDrawn="1">
              <p:custDataLst>
                <p:tags r:id="rId8"/>
              </p:custDataLst>
            </p:nvPr>
          </p:nvSpPr>
          <p:spPr>
            <a:xfrm rot="5400000" flipH="1" flipV="1">
              <a:off x="11508848" y="3183996"/>
              <a:ext cx="876296" cy="490008"/>
            </a:xfrm>
            <a:prstGeom prst="triangl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8" name="等腰三角形 27"/>
            <p:cNvSpPr/>
            <p:nvPr userDrawn="1">
              <p:custDataLst>
                <p:tags r:id="rId9"/>
              </p:custDataLst>
            </p:nvPr>
          </p:nvSpPr>
          <p:spPr>
            <a:xfrm rot="16200000" flipH="1" flipV="1">
              <a:off x="-193144" y="3183996"/>
              <a:ext cx="876296" cy="490008"/>
            </a:xfrm>
            <a:prstGeom prst="triangle">
              <a:avLst/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10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11"/>
            </p:custDataLst>
          </p:nvPr>
        </p:nvSpPr>
        <p:spPr>
          <a:xfrm>
            <a:off x="1522413" y="3862800"/>
            <a:ext cx="9144000" cy="1656000"/>
          </a:xfrm>
        </p:spPr>
        <p:txBody>
          <a:bodyPr>
            <a:normAutofit/>
          </a:bodyPr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 userDrawn="1">
            <p:ph type="dt" sz="half" idx="14"/>
            <p:custDataLst>
              <p:tags r:id="rId1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5" name="页脚占位符 14"/>
          <p:cNvSpPr>
            <a:spLocks noGrp="1"/>
          </p:cNvSpPr>
          <p:nvPr userDrawn="1">
            <p:ph type="ftr" sz="quarter" idx="15"/>
            <p:custDataLst>
              <p:tags r:id="rId13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6" name="灯片编号占位符 15"/>
          <p:cNvSpPr>
            <a:spLocks noGrp="1"/>
          </p:cNvSpPr>
          <p:nvPr userDrawn="1">
            <p:ph type="sldNum" sz="quarter" idx="16"/>
            <p:custDataLst>
              <p:tags r:id="rId1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>
            <a:off x="-2" y="1"/>
            <a:ext cx="12192002" cy="6857998"/>
            <a:chOff x="-2" y="1"/>
            <a:chExt cx="12192002" cy="6857998"/>
          </a:xfrm>
        </p:grpSpPr>
        <p:sp>
          <p:nvSpPr>
            <p:cNvPr id="13" name="Rectangle 29"/>
            <p:cNvSpPr/>
            <p:nvPr userDrawn="1">
              <p:custDataLst>
                <p:tags r:id="rId3"/>
              </p:custDataLst>
            </p:nvPr>
          </p:nvSpPr>
          <p:spPr>
            <a:xfrm rot="5400000" flipV="1">
              <a:off x="5841916" y="507917"/>
              <a:ext cx="508164" cy="1219200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9"/>
            <p:cNvSpPr/>
            <p:nvPr userDrawn="1">
              <p:custDataLst>
                <p:tags r:id="rId4"/>
              </p:custDataLst>
            </p:nvPr>
          </p:nvSpPr>
          <p:spPr>
            <a:xfrm rot="16200000" flipV="1">
              <a:off x="5841918" y="-5841917"/>
              <a:ext cx="508164" cy="1219200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600" y="442800"/>
            <a:ext cx="10854000" cy="442800"/>
          </a:xfrm>
        </p:spPr>
        <p:txBody>
          <a:bodyPr>
            <a:noAutofit/>
          </a:bodyPr>
          <a:lstStyle>
            <a:lvl1pPr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6"/>
            </p:custDataLst>
          </p:nvPr>
        </p:nvSpPr>
        <p:spPr>
          <a:xfrm>
            <a:off x="669600" y="954000"/>
            <a:ext cx="10854000" cy="5389200"/>
          </a:xfrm>
        </p:spPr>
        <p:txBody>
          <a:bodyPr>
            <a:norm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roup 6"/>
          <p:cNvGrpSpPr/>
          <p:nvPr>
            <p:custDataLst>
              <p:tags r:id="rId2"/>
            </p:custDataLst>
          </p:nvPr>
        </p:nvGrpSpPr>
        <p:grpSpPr>
          <a:xfrm rot="5400000">
            <a:off x="4983313" y="-350689"/>
            <a:ext cx="2225374" cy="12192003"/>
            <a:chOff x="10156158" y="-26015"/>
            <a:chExt cx="2032667" cy="6884015"/>
          </a:xfrm>
        </p:grpSpPr>
        <p:sp>
          <p:nvSpPr>
            <p:cNvPr id="95" name="Rectangle 23"/>
            <p:cNvSpPr/>
            <p:nvPr>
              <p:custDataLst>
                <p:tags r:id="rId3"/>
              </p:custDataLst>
            </p:nvPr>
          </p:nvSpPr>
          <p:spPr>
            <a:xfrm>
              <a:off x="10156158" y="-8467"/>
              <a:ext cx="2032667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6" name="Rectangle 28"/>
            <p:cNvSpPr/>
            <p:nvPr>
              <p:custDataLst>
                <p:tags r:id="rId4"/>
              </p:custData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7" name="Rectangle 29"/>
            <p:cNvSpPr/>
            <p:nvPr>
              <p:custDataLst>
                <p:tags r:id="rId5"/>
              </p:custDataLst>
            </p:nvPr>
          </p:nvSpPr>
          <p:spPr>
            <a:xfrm>
              <a:off x="10939000" y="-26015"/>
              <a:ext cx="1249825" cy="6884015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8" name="Isosceles Triangle 27"/>
            <p:cNvSpPr/>
            <p:nvPr>
              <p:custDataLst>
                <p:tags r:id="rId6"/>
              </p:custData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3" name="日期占位符 12"/>
          <p:cNvSpPr>
            <a:spLocks noGrp="1"/>
          </p:cNvSpPr>
          <p:nvPr>
            <p:ph type="dt" sz="half" idx="14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5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6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  <p:sp>
        <p:nvSpPr>
          <p:cNvPr id="20" name="标题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3033571" y="2708560"/>
            <a:ext cx="6124859" cy="879390"/>
          </a:xfrm>
        </p:spPr>
        <p:txBody>
          <a:bodyPr anchor="b">
            <a:normAutofit/>
          </a:bodyPr>
          <a:lstStyle>
            <a:lvl1pPr algn="ctr">
              <a:defRPr sz="4800" b="1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21" name="文本占位符 2"/>
          <p:cNvSpPr>
            <a:spLocks noGrp="1"/>
          </p:cNvSpPr>
          <p:nvPr>
            <p:ph type="body" idx="1"/>
            <p:custDataLst>
              <p:tags r:id="rId11"/>
            </p:custDataLst>
          </p:nvPr>
        </p:nvSpPr>
        <p:spPr>
          <a:xfrm>
            <a:off x="3033571" y="3667950"/>
            <a:ext cx="6124859" cy="1327799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 userDrawn="1">
            <p:custDataLst>
              <p:tags r:id="rId2"/>
            </p:custDataLst>
          </p:nvPr>
        </p:nvGrpSpPr>
        <p:grpSpPr>
          <a:xfrm>
            <a:off x="-2" y="1"/>
            <a:ext cx="12192002" cy="6857998"/>
            <a:chOff x="-2" y="1"/>
            <a:chExt cx="12192002" cy="6857998"/>
          </a:xfrm>
        </p:grpSpPr>
        <p:sp>
          <p:nvSpPr>
            <p:cNvPr id="18" name="Rectangle 29"/>
            <p:cNvSpPr/>
            <p:nvPr userDrawn="1">
              <p:custDataLst>
                <p:tags r:id="rId3"/>
              </p:custDataLst>
            </p:nvPr>
          </p:nvSpPr>
          <p:spPr>
            <a:xfrm rot="5400000" flipV="1">
              <a:off x="5841916" y="507917"/>
              <a:ext cx="508164" cy="1219200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/>
            <p:cNvSpPr/>
            <p:nvPr userDrawn="1">
              <p:custDataLst>
                <p:tags r:id="rId4"/>
              </p:custDataLst>
            </p:nvPr>
          </p:nvSpPr>
          <p:spPr>
            <a:xfrm rot="16200000" flipV="1">
              <a:off x="5841918" y="-5841917"/>
              <a:ext cx="508164" cy="1219200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6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7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 userDrawn="1">
            <p:custDataLst>
              <p:tags r:id="rId2"/>
            </p:custDataLst>
          </p:nvPr>
        </p:nvGrpSpPr>
        <p:grpSpPr>
          <a:xfrm>
            <a:off x="-2" y="1"/>
            <a:ext cx="12192002" cy="6857998"/>
            <a:chOff x="-2" y="1"/>
            <a:chExt cx="12192002" cy="6857998"/>
          </a:xfrm>
        </p:grpSpPr>
        <p:sp>
          <p:nvSpPr>
            <p:cNvPr id="24" name="Rectangle 29"/>
            <p:cNvSpPr/>
            <p:nvPr userDrawn="1">
              <p:custDataLst>
                <p:tags r:id="rId3"/>
              </p:custDataLst>
            </p:nvPr>
          </p:nvSpPr>
          <p:spPr>
            <a:xfrm rot="5400000" flipV="1">
              <a:off x="5841916" y="507917"/>
              <a:ext cx="508164" cy="1219200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9"/>
            <p:cNvSpPr/>
            <p:nvPr userDrawn="1">
              <p:custDataLst>
                <p:tags r:id="rId4"/>
              </p:custDataLst>
            </p:nvPr>
          </p:nvSpPr>
          <p:spPr>
            <a:xfrm rot="16200000" flipV="1">
              <a:off x="5841918" y="-5841917"/>
              <a:ext cx="508164" cy="1219200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6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7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8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9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 userDrawn="1">
            <p:custDataLst>
              <p:tags r:id="rId2"/>
            </p:custDataLst>
          </p:nvPr>
        </p:nvGrpSpPr>
        <p:grpSpPr>
          <a:xfrm flipH="1">
            <a:off x="-1" y="0"/>
            <a:ext cx="12191999" cy="1469012"/>
            <a:chOff x="-2" y="3471"/>
            <a:chExt cx="12192001" cy="4520900"/>
          </a:xfrm>
        </p:grpSpPr>
        <p:sp>
          <p:nvSpPr>
            <p:cNvPr id="15" name="Rectangle 23"/>
            <p:cNvSpPr/>
            <p:nvPr>
              <p:custDataLst>
                <p:tags r:id="rId3"/>
              </p:custDataLst>
            </p:nvPr>
          </p:nvSpPr>
          <p:spPr>
            <a:xfrm rot="16200000">
              <a:off x="3835548" y="-3832079"/>
              <a:ext cx="4520900" cy="1219200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/>
            <p:cNvSpPr/>
            <p:nvPr>
              <p:custDataLst>
                <p:tags r:id="rId4"/>
              </p:custDataLst>
            </p:nvPr>
          </p:nvSpPr>
          <p:spPr>
            <a:xfrm rot="16200000">
              <a:off x="4204912" y="-4201440"/>
              <a:ext cx="3782173" cy="1219200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grpSp>
        <p:nvGrpSpPr>
          <p:cNvPr id="17" name="组合 16"/>
          <p:cNvGrpSpPr/>
          <p:nvPr userDrawn="1">
            <p:custDataLst>
              <p:tags r:id="rId5"/>
            </p:custDataLst>
          </p:nvPr>
        </p:nvGrpSpPr>
        <p:grpSpPr>
          <a:xfrm>
            <a:off x="0" y="3471"/>
            <a:ext cx="12191999" cy="1469012"/>
            <a:chOff x="-2" y="3471"/>
            <a:chExt cx="12192001" cy="4520900"/>
          </a:xfrm>
        </p:grpSpPr>
        <p:sp>
          <p:nvSpPr>
            <p:cNvPr id="18" name="Rectangle 23"/>
            <p:cNvSpPr/>
            <p:nvPr>
              <p:custDataLst>
                <p:tags r:id="rId6"/>
              </p:custDataLst>
            </p:nvPr>
          </p:nvSpPr>
          <p:spPr>
            <a:xfrm rot="16200000">
              <a:off x="3835548" y="-3832079"/>
              <a:ext cx="4520900" cy="12192000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/>
            <p:cNvSpPr/>
            <p:nvPr>
              <p:custDataLst>
                <p:tags r:id="rId7"/>
              </p:custDataLst>
            </p:nvPr>
          </p:nvSpPr>
          <p:spPr>
            <a:xfrm rot="16200000">
              <a:off x="4204912" y="-4201440"/>
              <a:ext cx="3782173" cy="12192000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 userDrawn="1">
            <p:custDataLst>
              <p:tags r:id="rId2"/>
            </p:custDataLst>
          </p:nvPr>
        </p:nvGrpSpPr>
        <p:grpSpPr>
          <a:xfrm>
            <a:off x="-2" y="1"/>
            <a:ext cx="12192002" cy="6857998"/>
            <a:chOff x="-2" y="1"/>
            <a:chExt cx="12192002" cy="6857998"/>
          </a:xfrm>
        </p:grpSpPr>
        <p:sp>
          <p:nvSpPr>
            <p:cNvPr id="22" name="Rectangle 29"/>
            <p:cNvSpPr/>
            <p:nvPr userDrawn="1">
              <p:custDataLst>
                <p:tags r:id="rId3"/>
              </p:custDataLst>
            </p:nvPr>
          </p:nvSpPr>
          <p:spPr>
            <a:xfrm rot="5400000" flipV="1">
              <a:off x="5841916" y="507917"/>
              <a:ext cx="508164" cy="1219200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9"/>
            <p:cNvSpPr/>
            <p:nvPr userDrawn="1">
              <p:custDataLst>
                <p:tags r:id="rId4"/>
              </p:custDataLst>
            </p:nvPr>
          </p:nvSpPr>
          <p:spPr>
            <a:xfrm rot="16200000" flipV="1">
              <a:off x="5841918" y="-5841917"/>
              <a:ext cx="508164" cy="12192000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3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6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7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>
            <a:off x="1" y="-1"/>
            <a:ext cx="12191999" cy="6858000"/>
            <a:chOff x="1" y="-1"/>
            <a:chExt cx="12191999" cy="6858000"/>
          </a:xfrm>
        </p:grpSpPr>
        <p:sp>
          <p:nvSpPr>
            <p:cNvPr id="13" name="矩形 12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4" name="任意多边形: 形状 13"/>
            <p:cNvSpPr/>
            <p:nvPr userDrawn="1">
              <p:custDataLst>
                <p:tags r:id="rId4"/>
              </p:custDataLst>
            </p:nvPr>
          </p:nvSpPr>
          <p:spPr>
            <a:xfrm rot="16200000">
              <a:off x="11076546" y="-165885"/>
              <a:ext cx="949569" cy="1281338"/>
            </a:xfrm>
            <a:custGeom>
              <a:avLst/>
              <a:gdLst>
                <a:gd name="connsiteX0" fmla="*/ 1375417 w 1375417"/>
                <a:gd name="connsiteY0" fmla="*/ 0 h 1855973"/>
                <a:gd name="connsiteX1" fmla="*/ 1375417 w 1375417"/>
                <a:gd name="connsiteY1" fmla="*/ 1855973 h 1855973"/>
                <a:gd name="connsiteX2" fmla="*/ 0 w 1375417"/>
                <a:gd name="connsiteY2" fmla="*/ 1855973 h 1855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5417" h="1855973">
                  <a:moveTo>
                    <a:pt x="1375417" y="0"/>
                  </a:moveTo>
                  <a:lnTo>
                    <a:pt x="1375417" y="1855973"/>
                  </a:lnTo>
                  <a:lnTo>
                    <a:pt x="0" y="185597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任意多边形: 形状 19"/>
            <p:cNvSpPr/>
            <p:nvPr userDrawn="1">
              <p:custDataLst>
                <p:tags r:id="rId5"/>
              </p:custDataLst>
            </p:nvPr>
          </p:nvSpPr>
          <p:spPr>
            <a:xfrm rot="16200000" flipH="1" flipV="1">
              <a:off x="165885" y="5742546"/>
              <a:ext cx="949569" cy="1281338"/>
            </a:xfrm>
            <a:custGeom>
              <a:avLst/>
              <a:gdLst>
                <a:gd name="connsiteX0" fmla="*/ 1375417 w 1375417"/>
                <a:gd name="connsiteY0" fmla="*/ 0 h 1855973"/>
                <a:gd name="connsiteX1" fmla="*/ 1375417 w 1375417"/>
                <a:gd name="connsiteY1" fmla="*/ 1855973 h 1855973"/>
                <a:gd name="connsiteX2" fmla="*/ 0 w 1375417"/>
                <a:gd name="connsiteY2" fmla="*/ 1855973 h 1855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5417" h="1855973">
                  <a:moveTo>
                    <a:pt x="1375417" y="0"/>
                  </a:moveTo>
                  <a:lnTo>
                    <a:pt x="1375417" y="1855973"/>
                  </a:lnTo>
                  <a:lnTo>
                    <a:pt x="0" y="185597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6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7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180.xml"/><Relationship Id="rId23" Type="http://schemas.openxmlformats.org/officeDocument/2006/relationships/tags" Target="../tags/tag179.xml"/><Relationship Id="rId22" Type="http://schemas.openxmlformats.org/officeDocument/2006/relationships/tags" Target="../tags/tag178.xml"/><Relationship Id="rId21" Type="http://schemas.openxmlformats.org/officeDocument/2006/relationships/tags" Target="../tags/tag177.xml"/><Relationship Id="rId20" Type="http://schemas.openxmlformats.org/officeDocument/2006/relationships/tags" Target="../tags/tag176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75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0800" tIns="39600" rIns="75600" bIns="396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0800" tIns="0" rIns="8280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189.xml"/><Relationship Id="rId8" Type="http://schemas.openxmlformats.org/officeDocument/2006/relationships/tags" Target="../tags/tag188.xml"/><Relationship Id="rId7" Type="http://schemas.openxmlformats.org/officeDocument/2006/relationships/tags" Target="../tags/tag187.xml"/><Relationship Id="rId6" Type="http://schemas.openxmlformats.org/officeDocument/2006/relationships/tags" Target="../tags/tag186.xml"/><Relationship Id="rId5" Type="http://schemas.openxmlformats.org/officeDocument/2006/relationships/tags" Target="../tags/tag185.xml"/><Relationship Id="rId4" Type="http://schemas.openxmlformats.org/officeDocument/2006/relationships/tags" Target="../tags/tag184.xml"/><Relationship Id="rId3" Type="http://schemas.openxmlformats.org/officeDocument/2006/relationships/tags" Target="../tags/tag183.xml"/><Relationship Id="rId2" Type="http://schemas.openxmlformats.org/officeDocument/2006/relationships/tags" Target="../tags/tag182.xml"/><Relationship Id="rId13" Type="http://schemas.openxmlformats.org/officeDocument/2006/relationships/notesSlide" Target="../notesSlides/notesSlide1.xml"/><Relationship Id="rId12" Type="http://schemas.openxmlformats.org/officeDocument/2006/relationships/slideLayout" Target="../slideLayouts/slideLayout7.xml"/><Relationship Id="rId11" Type="http://schemas.openxmlformats.org/officeDocument/2006/relationships/tags" Target="../tags/tag190.xml"/><Relationship Id="rId10" Type="http://schemas.openxmlformats.org/officeDocument/2006/relationships/image" Target="../media/image1.png"/><Relationship Id="rId1" Type="http://schemas.openxmlformats.org/officeDocument/2006/relationships/tags" Target="../tags/tag181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Relationship Id="rId3" Type="http://schemas.openxmlformats.org/officeDocument/2006/relationships/themeOverride" Target="../theme/themeOverride1.xml"/><Relationship Id="rId2" Type="http://schemas.openxmlformats.org/officeDocument/2006/relationships/tags" Target="../tags/tag192.xml"/><Relationship Id="rId1" Type="http://schemas.openxmlformats.org/officeDocument/2006/relationships/tags" Target="../tags/tag19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3.xml"/><Relationship Id="rId8" Type="http://schemas.openxmlformats.org/officeDocument/2006/relationships/slideLayout" Target="../slideLayouts/slideLayout3.xml"/><Relationship Id="rId7" Type="http://schemas.openxmlformats.org/officeDocument/2006/relationships/themeOverride" Target="../theme/themeOverride2.xml"/><Relationship Id="rId6" Type="http://schemas.openxmlformats.org/officeDocument/2006/relationships/tags" Target="../tags/tag193.xml"/><Relationship Id="rId5" Type="http://schemas.openxmlformats.org/officeDocument/2006/relationships/image" Target="../media/image2.svg"/><Relationship Id="rId4" Type="http://schemas.openxmlformats.org/officeDocument/2006/relationships/image" Target="../media/image4.png"/><Relationship Id="rId3" Type="http://schemas.openxmlformats.org/officeDocument/2006/relationships/image" Target="../media/image1.svg"/><Relationship Id="rId2" Type="http://schemas.openxmlformats.org/officeDocument/2006/relationships/image" Target="../media/image3.png"/><Relationship Id="rId1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.xml"/><Relationship Id="rId4" Type="http://schemas.openxmlformats.org/officeDocument/2006/relationships/themeOverride" Target="../theme/themeOverride3.xml"/><Relationship Id="rId3" Type="http://schemas.openxmlformats.org/officeDocument/2006/relationships/tags" Target="../tags/tag194.xml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.xml"/><Relationship Id="rId4" Type="http://schemas.openxmlformats.org/officeDocument/2006/relationships/themeOverride" Target="../theme/themeOverride5.xml"/><Relationship Id="rId3" Type="http://schemas.openxmlformats.org/officeDocument/2006/relationships/tags" Target="../tags/tag195.xml"/><Relationship Id="rId2" Type="http://schemas.openxmlformats.org/officeDocument/2006/relationships/image" Target="../media/image7.emf"/><Relationship Id="rId1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Relationship Id="rId3" Type="http://schemas.openxmlformats.org/officeDocument/2006/relationships/themeOverride" Target="../theme/themeOverride6.xml"/><Relationship Id="rId2" Type="http://schemas.openxmlformats.org/officeDocument/2006/relationships/tags" Target="../tags/tag196.xml"/><Relationship Id="rId1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7.xml"/><Relationship Id="rId8" Type="http://schemas.openxmlformats.org/officeDocument/2006/relationships/slideLayout" Target="../slideLayouts/slideLayout1.xml"/><Relationship Id="rId7" Type="http://schemas.openxmlformats.org/officeDocument/2006/relationships/themeOverride" Target="../theme/themeOverride7.xml"/><Relationship Id="rId6" Type="http://schemas.openxmlformats.org/officeDocument/2006/relationships/tags" Target="../tags/tag199.xml"/><Relationship Id="rId5" Type="http://schemas.openxmlformats.org/officeDocument/2006/relationships/image" Target="../media/image1.png"/><Relationship Id="rId4" Type="http://schemas.openxmlformats.org/officeDocument/2006/relationships/tags" Target="../tags/tag198.xml"/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tags" Target="../tags/tag19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/>
          <p:cNvGrpSpPr/>
          <p:nvPr userDrawn="1">
            <p:custDataLst>
              <p:tags r:id="rId1"/>
            </p:custDataLst>
          </p:nvPr>
        </p:nvGrpSpPr>
        <p:grpSpPr>
          <a:xfrm>
            <a:off x="1" y="-1"/>
            <a:ext cx="12191999" cy="6858001"/>
            <a:chOff x="1" y="-1"/>
            <a:chExt cx="12191999" cy="6858001"/>
          </a:xfrm>
        </p:grpSpPr>
        <p:sp>
          <p:nvSpPr>
            <p:cNvPr id="19" name="矩形 18"/>
            <p:cNvSpPr/>
            <p:nvPr userDrawn="1">
              <p:custDataLst>
                <p:tags r:id="rId2"/>
              </p:custDataLst>
            </p:nvPr>
          </p:nvSpPr>
          <p:spPr>
            <a:xfrm>
              <a:off x="2089151" y="5562599"/>
              <a:ext cx="8333105" cy="4692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threePt" dir="t"/>
              </a:scene3d>
            </a:bodyPr>
            <a:p>
              <a:pPr marL="0" lvl="0" indent="-285750" algn="l" fontAlgn="ctr">
                <a:lnSpc>
                  <a:spcPct val="130000"/>
                </a:lnSpc>
                <a:spcBef>
                  <a:spcPts val="1000"/>
                </a:spcBef>
                <a:spcAft>
                  <a:spcPts val="0"/>
                </a:spcAft>
                <a:buSzPct val="100000"/>
                <a:buFont typeface="Wingdings" panose="05000000000000000000" charset="0"/>
                <a:buNone/>
              </a:pPr>
              <a:r>
                <a:rPr lang="zh-CN" altLang="en-US" sz="1200" b="1" spc="50">
                  <a:gradFill>
                    <a:gsLst>
                      <a:gs pos="21000">
                        <a:srgbClr val="53575C"/>
                      </a:gs>
                      <a:gs pos="88000">
                        <a:srgbClr val="C5C7CA"/>
                      </a:gs>
                    </a:gsLst>
                    <a:lin ang="5400000"/>
                  </a:gradFill>
                  <a:effectLst/>
                  <a:latin typeface="华文细黑" panose="02010600040101010101" charset="-122"/>
                  <a:ea typeface="华文细黑" panose="02010600040101010101" charset="-122"/>
                  <a:cs typeface="华文细黑" panose="02010600040101010101" charset="-122"/>
                  <a:sym typeface="+mn-ea"/>
                </a:rPr>
                <a:t>版权声明：本报告中所有内容均为钼都贸易网版权所有，任何个人/单位引用均须注明来源于钨钼云商/钼都贸易网。</a:t>
              </a:r>
              <a:endParaRPr lang="zh-CN" altLang="en-US" sz="1200" b="1" spc="50" baseline="0"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  <a:sym typeface="+mn-ea"/>
              </a:endParaRPr>
            </a:p>
          </p:txBody>
        </p:sp>
        <p:sp>
          <p:nvSpPr>
            <p:cNvPr id="20" name="任意多边形: 形状 8"/>
            <p:cNvSpPr/>
            <p:nvPr userDrawn="1">
              <p:custDataLst>
                <p:tags r:id="rId3"/>
              </p:custDataLst>
            </p:nvPr>
          </p:nvSpPr>
          <p:spPr>
            <a:xfrm rot="16200000">
              <a:off x="11076546" y="-165885"/>
              <a:ext cx="949569" cy="1281338"/>
            </a:xfrm>
            <a:custGeom>
              <a:avLst/>
              <a:gdLst>
                <a:gd name="connsiteX0" fmla="*/ 1375417 w 1375417"/>
                <a:gd name="connsiteY0" fmla="*/ 0 h 1855973"/>
                <a:gd name="connsiteX1" fmla="*/ 1375417 w 1375417"/>
                <a:gd name="connsiteY1" fmla="*/ 1855973 h 1855973"/>
                <a:gd name="connsiteX2" fmla="*/ 0 w 1375417"/>
                <a:gd name="connsiteY2" fmla="*/ 1855973 h 1855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5417" h="1855973">
                  <a:moveTo>
                    <a:pt x="1375417" y="0"/>
                  </a:moveTo>
                  <a:lnTo>
                    <a:pt x="1375417" y="1855973"/>
                  </a:lnTo>
                  <a:lnTo>
                    <a:pt x="0" y="1855973"/>
                  </a:lnTo>
                  <a:close/>
                </a:path>
              </a:pathLst>
            </a:custGeom>
            <a:solidFill>
              <a:srgbClr val="D05056">
                <a:alpha val="8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任意多边形: 形状 9"/>
            <p:cNvSpPr/>
            <p:nvPr userDrawn="1">
              <p:custDataLst>
                <p:tags r:id="rId4"/>
              </p:custDataLst>
            </p:nvPr>
          </p:nvSpPr>
          <p:spPr>
            <a:xfrm rot="16200000" flipH="1" flipV="1">
              <a:off x="165885" y="5742546"/>
              <a:ext cx="949569" cy="1281338"/>
            </a:xfrm>
            <a:custGeom>
              <a:avLst/>
              <a:gdLst>
                <a:gd name="connsiteX0" fmla="*/ 1375417 w 1375417"/>
                <a:gd name="connsiteY0" fmla="*/ 0 h 1855973"/>
                <a:gd name="connsiteX1" fmla="*/ 1375417 w 1375417"/>
                <a:gd name="connsiteY1" fmla="*/ 1855973 h 1855973"/>
                <a:gd name="connsiteX2" fmla="*/ 0 w 1375417"/>
                <a:gd name="connsiteY2" fmla="*/ 1855973 h 1855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75417" h="1855973">
                  <a:moveTo>
                    <a:pt x="1375417" y="0"/>
                  </a:moveTo>
                  <a:lnTo>
                    <a:pt x="1375417" y="1855973"/>
                  </a:lnTo>
                  <a:lnTo>
                    <a:pt x="0" y="1855973"/>
                  </a:lnTo>
                  <a:close/>
                </a:path>
              </a:pathLst>
            </a:custGeom>
            <a:solidFill>
              <a:srgbClr val="D05056">
                <a:alpha val="80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5" name="Rectángulo 6"/>
          <p:cNvSpPr/>
          <p:nvPr>
            <p:custDataLst>
              <p:tags r:id="rId5"/>
            </p:custDataLst>
          </p:nvPr>
        </p:nvSpPr>
        <p:spPr bwMode="auto">
          <a:xfrm>
            <a:off x="644175" y="663388"/>
            <a:ext cx="10884436" cy="5531224"/>
          </a:xfrm>
          <a:prstGeom prst="rect">
            <a:avLst/>
          </a:prstGeom>
          <a:noFill/>
          <a:ln w="19050">
            <a:solidFill>
              <a:srgbClr val="808080">
                <a:alpha val="16000"/>
              </a:srgbClr>
            </a:solidFill>
          </a:ln>
        </p:spPr>
        <p:txBody>
          <a:bodyPr vert="horz" wrap="square" lIns="91440" tIns="45721" rIns="91440" bIns="45721" numCol="1" rtlCol="0" anchor="t" anchorCtr="0" compatLnSpc="1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s-ES_tradnl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7" name="Title 6"/>
          <p:cNvSpPr txBox="1"/>
          <p:nvPr>
            <p:custDataLst>
              <p:tags r:id="rId6"/>
            </p:custDataLst>
          </p:nvPr>
        </p:nvSpPr>
        <p:spPr>
          <a:xfrm>
            <a:off x="643890" y="1785620"/>
            <a:ext cx="10885170" cy="93535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4760000" scaled="0"/>
          </a:gradFill>
          <a:ln w="3175">
            <a:noFill/>
            <a:prstDash val="dash"/>
          </a:ln>
        </p:spPr>
        <p:txBody>
          <a:bodyPr wrap="square" lIns="72000" tIns="36000" rIns="72000" bIns="36000" anchor="b" anchorCtr="0">
            <a:no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indent="0" algn="ctr" fontAlgn="auto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3600" b="1" kern="0" spc="3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钼都贸易网：</a:t>
            </a:r>
            <a:r>
              <a:rPr altLang="zh-CN" sz="3600" b="1" kern="0" spc="3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2020</a:t>
            </a:r>
            <a:r>
              <a:rPr lang="zh-CN" altLang="en-US" sz="3600" b="1" kern="0" spc="3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年钼市上半年报</a:t>
            </a:r>
            <a:endParaRPr lang="zh-CN" altLang="en-US" sz="3600" b="1" kern="0" spc="3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Title 6"/>
          <p:cNvSpPr txBox="1"/>
          <p:nvPr>
            <p:custDataLst>
              <p:tags r:id="rId7"/>
            </p:custDataLst>
          </p:nvPr>
        </p:nvSpPr>
        <p:spPr>
          <a:xfrm>
            <a:off x="2089150" y="3287395"/>
            <a:ext cx="4281170" cy="2070100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72000" tIns="36000" rIns="72000" bIns="36000" anchor="t" anchorCtr="0">
            <a:noAutofit/>
            <a:scene3d>
              <a:camera prst="orthographicFront"/>
              <a:lightRig rig="threePt" dir="t"/>
            </a:scene3d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marL="0" lvl="0" indent="-285750" algn="l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None/>
            </a:pPr>
            <a:r>
              <a:rPr lang="zh-CN" altLang="en-US" sz="1400" spc="5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版权所有：钨钼云商/钼都贸易网</a:t>
            </a:r>
            <a:endParaRPr lang="zh-CN" altLang="en-US" sz="1400" spc="5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</a:endParaRPr>
          </a:p>
          <a:p>
            <a:pPr marL="0" lvl="0" indent="-285750" algn="l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None/>
            </a:pPr>
            <a:r>
              <a:rPr lang="zh-CN" altLang="en-US" sz="1400" spc="5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发布时间：2020年7月</a:t>
            </a:r>
            <a:r>
              <a:rPr altLang="zh-CN" sz="1400" spc="5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3</a:t>
            </a:r>
            <a:r>
              <a:rPr lang="zh-CN" altLang="en-US" sz="1400" spc="5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日</a:t>
            </a:r>
            <a:endParaRPr lang="zh-CN" altLang="en-US" sz="1400" spc="5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</a:endParaRPr>
          </a:p>
          <a:p>
            <a:pPr marL="0" lvl="0" indent="-285750" algn="l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None/>
            </a:pPr>
            <a:r>
              <a:rPr lang="zh-CN" altLang="en-US" sz="1400" spc="5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报告单位：钼都贸易网钼产品事业部</a:t>
            </a:r>
            <a:endParaRPr lang="zh-CN" altLang="en-US" sz="1400" spc="5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</a:endParaRPr>
          </a:p>
          <a:p>
            <a:pPr marL="0" lvl="0" indent="-285750" algn="l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None/>
            </a:pPr>
            <a:r>
              <a:rPr lang="zh-CN" altLang="en-US" sz="1400" spc="5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联系电话：0379-63920179</a:t>
            </a:r>
            <a:endParaRPr lang="zh-CN" altLang="en-US" sz="1400" spc="5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</a:endParaRPr>
          </a:p>
          <a:p>
            <a:pPr marL="0" lvl="0" indent="-285750" algn="l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None/>
            </a:pPr>
            <a:r>
              <a:rPr lang="zh-CN" altLang="en-US" sz="1400" spc="50"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网站地址：www.molychina.com</a:t>
            </a:r>
            <a:endParaRPr lang="zh-CN" altLang="en-US" sz="1400" spc="50"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</a:endParaRPr>
          </a:p>
        </p:txBody>
      </p:sp>
      <p:sp>
        <p:nvSpPr>
          <p:cNvPr id="6" name="Rectángulo 5"/>
          <p:cNvSpPr/>
          <p:nvPr>
            <p:custDataLst>
              <p:tags r:id="rId8"/>
            </p:custDataLst>
          </p:nvPr>
        </p:nvSpPr>
        <p:spPr>
          <a:xfrm>
            <a:off x="1278457" y="1070754"/>
            <a:ext cx="662400" cy="61200"/>
          </a:xfrm>
          <a:prstGeom prst="rect">
            <a:avLst/>
          </a:prstGeom>
          <a:solidFill>
            <a:srgbClr val="D050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es-ES_tradnl" sz="13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2" name="图片 1" descr="LOGO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8395970" y="663575"/>
            <a:ext cx="3071495" cy="836295"/>
          </a:xfrm>
          <a:prstGeom prst="rect">
            <a:avLst/>
          </a:prstGeom>
        </p:spPr>
      </p:pic>
    </p:spTree>
    <p:custDataLst>
      <p:tags r:id="rId1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39"/>
          <p:cNvGrpSpPr/>
          <p:nvPr/>
        </p:nvGrpSpPr>
        <p:grpSpPr>
          <a:xfrm>
            <a:off x="1561465" y="295275"/>
            <a:ext cx="9316720" cy="1868170"/>
            <a:chOff x="3732" y="435"/>
            <a:chExt cx="14672" cy="2942"/>
          </a:xfrm>
        </p:grpSpPr>
        <p:grpSp>
          <p:nvGrpSpPr>
            <p:cNvPr id="13" name="组合 12"/>
            <p:cNvGrpSpPr/>
            <p:nvPr/>
          </p:nvGrpSpPr>
          <p:grpSpPr>
            <a:xfrm>
              <a:off x="3732" y="435"/>
              <a:ext cx="14672" cy="2943"/>
              <a:chOff x="2650815" y="2150413"/>
              <a:chExt cx="6890371" cy="2507034"/>
            </a:xfrm>
          </p:grpSpPr>
          <p:sp>
            <p:nvSpPr>
              <p:cNvPr id="14" name="矩形: 对角圆角 6"/>
              <p:cNvSpPr/>
              <p:nvPr/>
            </p:nvSpPr>
            <p:spPr>
              <a:xfrm>
                <a:off x="2650815" y="2261653"/>
                <a:ext cx="6890371" cy="2395794"/>
              </a:xfrm>
              <a:prstGeom prst="round2DiagRect">
                <a:avLst>
                  <a:gd name="adj1" fmla="val 23675"/>
                  <a:gd name="adj2" fmla="val 0"/>
                </a:avLst>
              </a:prstGeom>
              <a:solidFill>
                <a:schemeClr val="bg1"/>
              </a:solidFill>
              <a:ln w="25400">
                <a:solidFill>
                  <a:srgbClr val="008E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6796215" y="2150413"/>
                <a:ext cx="2090311" cy="428487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zh-CN" altLang="en-US" sz="2400" b="1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上半年钼市关键词</a:t>
                </a:r>
                <a:endParaRPr lang="zh-CN" altLang="en-US" sz="24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grpSp>
            <p:nvGrpSpPr>
              <p:cNvPr id="35" name="组合 34"/>
              <p:cNvGrpSpPr/>
              <p:nvPr/>
            </p:nvGrpSpPr>
            <p:grpSpPr>
              <a:xfrm>
                <a:off x="4805675" y="2800070"/>
                <a:ext cx="1482143" cy="1649872"/>
                <a:chOff x="4805675" y="2800070"/>
                <a:chExt cx="1482143" cy="1649872"/>
              </a:xfrm>
            </p:grpSpPr>
            <p:sp>
              <p:nvSpPr>
                <p:cNvPr id="24" name="矩形 23"/>
                <p:cNvSpPr/>
                <p:nvPr/>
              </p:nvSpPr>
              <p:spPr>
                <a:xfrm>
                  <a:off x="4805675" y="2800070"/>
                  <a:ext cx="1473690" cy="1554414"/>
                </a:xfrm>
                <a:prstGeom prst="rect">
                  <a:avLst/>
                </a:prstGeom>
                <a:noFill/>
                <a:ln w="19050">
                  <a:solidFill>
                    <a:srgbClr val="008ED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/>
                </a:p>
              </p:txBody>
            </p:sp>
            <p:sp>
              <p:nvSpPr>
                <p:cNvPr id="27" name="文本框 26"/>
                <p:cNvSpPr txBox="1"/>
                <p:nvPr/>
              </p:nvSpPr>
              <p:spPr>
                <a:xfrm>
                  <a:off x="4885981" y="3100733"/>
                  <a:ext cx="1401837" cy="134920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/>
                    <a:lightRig rig="threePt" dir="t"/>
                  </a:scene3d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150000"/>
                    </a:lnSpc>
                  </a:pPr>
                  <a:r>
                    <a:rPr lang="en-US" altLang="zh-CN" sz="1200"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3</a:t>
                  </a:r>
                  <a:r>
                    <a:rPr lang="zh-CN" altLang="en-US" sz="1200"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月</a:t>
                  </a:r>
                  <a:r>
                    <a:rPr lang="en-US" altLang="zh-CN" sz="1200"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28</a:t>
                  </a:r>
                  <a:r>
                    <a:rPr lang="zh-CN" altLang="en-US" sz="1200"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日伊春鹿鸣矿业因尾矿泄漏事件停产，国内供应减少</a:t>
                  </a:r>
                  <a:r>
                    <a:rPr lang="en-US" altLang="zh-CN" sz="1200" b="1">
                      <a:solidFill>
                        <a:srgbClr val="FF0000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3000</a:t>
                  </a:r>
                  <a:r>
                    <a:rPr lang="zh-CN" altLang="en-US" sz="1200"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吨</a:t>
                  </a:r>
                  <a:r>
                    <a:rPr lang="en-US" altLang="zh-CN" sz="1200"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/</a:t>
                  </a:r>
                  <a:r>
                    <a:rPr lang="zh-CN" altLang="en-US" sz="1200"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月。</a:t>
                  </a:r>
                  <a:endPara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31" name="矩形 30"/>
                <p:cNvSpPr/>
                <p:nvPr/>
              </p:nvSpPr>
              <p:spPr>
                <a:xfrm>
                  <a:off x="4938109" y="2834623"/>
                  <a:ext cx="1281577" cy="42862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zh-CN" altLang="en-US" sz="1600" b="1">
                      <a:solidFill>
                        <a:srgbClr val="008ED0"/>
                      </a:solidFill>
                    </a:rPr>
                    <a:t>伊春鹿鸣</a:t>
                  </a:r>
                  <a:endParaRPr lang="zh-CN" altLang="en-US" sz="1600" b="1">
                    <a:solidFill>
                      <a:srgbClr val="008ED0"/>
                    </a:solidFill>
                  </a:endParaRPr>
                </a:p>
              </p:txBody>
            </p:sp>
          </p:grpSp>
          <p:grpSp>
            <p:nvGrpSpPr>
              <p:cNvPr id="34" name="组合 33"/>
              <p:cNvGrpSpPr/>
              <p:nvPr/>
            </p:nvGrpSpPr>
            <p:grpSpPr>
              <a:xfrm>
                <a:off x="6287837" y="2800070"/>
                <a:ext cx="1404655" cy="1554414"/>
                <a:chOff x="6289030" y="2800070"/>
                <a:chExt cx="1404655" cy="1554414"/>
              </a:xfrm>
            </p:grpSpPr>
            <p:sp>
              <p:nvSpPr>
                <p:cNvPr id="25" name="矩形 24"/>
                <p:cNvSpPr/>
                <p:nvPr/>
              </p:nvSpPr>
              <p:spPr>
                <a:xfrm>
                  <a:off x="6289500" y="2800070"/>
                  <a:ext cx="1404185" cy="1554414"/>
                </a:xfrm>
                <a:prstGeom prst="rect">
                  <a:avLst/>
                </a:prstGeom>
                <a:noFill/>
                <a:ln w="19050">
                  <a:solidFill>
                    <a:srgbClr val="008ED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/>
                </a:p>
              </p:txBody>
            </p:sp>
            <p:sp>
              <p:nvSpPr>
                <p:cNvPr id="28" name="文本框 27"/>
                <p:cNvSpPr txBox="1"/>
                <p:nvPr/>
              </p:nvSpPr>
              <p:spPr>
                <a:xfrm>
                  <a:off x="6289030" y="3081994"/>
                  <a:ext cx="1404185" cy="10173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/>
                    <a:lightRig rig="threePt" dir="t"/>
                  </a:scene3d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150000"/>
                    </a:lnSpc>
                  </a:pPr>
                  <a:r>
                    <a:rPr lang="zh-CN" altLang="en-US" sz="1200"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疫情制约欧美消费，大量钼原料涌向中国市场，进口供应增加月均</a:t>
                  </a:r>
                  <a:r>
                    <a:rPr lang="en-US" altLang="zh-CN" sz="1200" b="1">
                      <a:solidFill>
                        <a:srgbClr val="FF0000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5000</a:t>
                  </a:r>
                  <a:r>
                    <a:rPr lang="zh-CN" altLang="en-US" sz="1200"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吨。</a:t>
                  </a:r>
                  <a:endPara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32" name="矩形 31"/>
                <p:cNvSpPr/>
                <p:nvPr/>
              </p:nvSpPr>
              <p:spPr>
                <a:xfrm>
                  <a:off x="6352430" y="2837214"/>
                  <a:ext cx="1281577" cy="42862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zh-CN" altLang="en-US" sz="1600" b="1">
                      <a:solidFill>
                        <a:srgbClr val="008ED0"/>
                      </a:solidFill>
                    </a:rPr>
                    <a:t>进口激增</a:t>
                  </a:r>
                  <a:endParaRPr lang="zh-CN" altLang="en-US" sz="1600" b="1">
                    <a:solidFill>
                      <a:srgbClr val="008ED0"/>
                    </a:solidFill>
                  </a:endParaRPr>
                </a:p>
              </p:txBody>
            </p:sp>
          </p:grpSp>
          <p:grpSp>
            <p:nvGrpSpPr>
              <p:cNvPr id="36" name="组合 35"/>
              <p:cNvGrpSpPr/>
              <p:nvPr/>
            </p:nvGrpSpPr>
            <p:grpSpPr>
              <a:xfrm>
                <a:off x="7692044" y="2800070"/>
                <a:ext cx="1414048" cy="1554414"/>
                <a:chOff x="7692044" y="2800070"/>
                <a:chExt cx="1414048" cy="1554414"/>
              </a:xfrm>
            </p:grpSpPr>
            <p:sp>
              <p:nvSpPr>
                <p:cNvPr id="26" name="矩形 25"/>
                <p:cNvSpPr/>
                <p:nvPr/>
              </p:nvSpPr>
              <p:spPr>
                <a:xfrm>
                  <a:off x="7700967" y="2800070"/>
                  <a:ext cx="1404655" cy="1554414"/>
                </a:xfrm>
                <a:prstGeom prst="rect">
                  <a:avLst/>
                </a:prstGeom>
                <a:noFill/>
                <a:ln w="19050">
                  <a:solidFill>
                    <a:srgbClr val="008ED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/>
                </a:p>
              </p:txBody>
            </p:sp>
            <p:sp>
              <p:nvSpPr>
                <p:cNvPr id="29" name="文本框 28"/>
                <p:cNvSpPr txBox="1"/>
                <p:nvPr/>
              </p:nvSpPr>
              <p:spPr>
                <a:xfrm>
                  <a:off x="7692044" y="3100732"/>
                  <a:ext cx="1414048" cy="12367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/>
                    <a:lightRig rig="threePt" dir="t"/>
                  </a:scene3d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150000"/>
                    </a:lnSpc>
                  </a:pPr>
                  <a:r>
                    <a:rPr lang="zh-CN" altLang="en-US" sz="1200"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中国抗疫成果显著，钼铁消费量稳步回升，二季度招标月均超过</a:t>
                  </a:r>
                  <a:r>
                    <a:rPr lang="en-US" altLang="zh-CN" sz="1200" b="1">
                      <a:solidFill>
                        <a:srgbClr val="FF0000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9000</a:t>
                  </a:r>
                  <a:r>
                    <a:rPr lang="zh-CN" altLang="en-US" sz="1200"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</a:rPr>
                    <a:t>吨。</a:t>
                  </a:r>
                  <a:endPara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endParaRPr>
                </a:p>
              </p:txBody>
            </p:sp>
            <p:sp>
              <p:nvSpPr>
                <p:cNvPr id="33" name="矩形 32"/>
                <p:cNvSpPr/>
                <p:nvPr/>
              </p:nvSpPr>
              <p:spPr>
                <a:xfrm>
                  <a:off x="7764366" y="2830070"/>
                  <a:ext cx="1281577" cy="428625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lang="zh-CN" altLang="en-US" sz="1600" b="1">
                      <a:solidFill>
                        <a:srgbClr val="008ED0"/>
                      </a:solidFill>
                    </a:rPr>
                    <a:t>中国钼铁</a:t>
                  </a:r>
                  <a:endParaRPr lang="zh-CN" altLang="en-US" sz="1600" b="1">
                    <a:solidFill>
                      <a:srgbClr val="008ED0"/>
                    </a:solidFill>
                  </a:endParaRPr>
                </a:p>
              </p:txBody>
            </p:sp>
          </p:grpSp>
        </p:grpSp>
        <p:sp>
          <p:nvSpPr>
            <p:cNvPr id="21" name="矩形 20"/>
            <p:cNvSpPr/>
            <p:nvPr/>
          </p:nvSpPr>
          <p:spPr>
            <a:xfrm>
              <a:off x="4506" y="912"/>
              <a:ext cx="3309" cy="2237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5">
                    <a:lumMod val="40000"/>
                    <a:lumOff val="60000"/>
                  </a:schemeClr>
                </a:gs>
                <a:gs pos="95000">
                  <a:schemeClr val="accent5">
                    <a:lumMod val="40000"/>
                    <a:lumOff val="60000"/>
                  </a:schemeClr>
                </a:gs>
              </a:gsLst>
              <a:lin ang="5400000" scaled="0"/>
            </a:gradFill>
            <a:ln w="19050">
              <a:solidFill>
                <a:srgbClr val="008E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4697" y="1571"/>
              <a:ext cx="2944" cy="145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12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新冠疫情的爆发对全球经济民生带来严峻考验。世界迎来百年未有之大变局。</a:t>
              </a:r>
              <a:endParaRPr lang="zh-CN" altLang="en-US" sz="12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4506" y="902"/>
              <a:ext cx="3326" cy="66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threePt" dir="t"/>
              </a:scene3d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zh-CN" sz="1600" b="1">
                  <a:ln w="9525">
                    <a:solidFill>
                      <a:sysClr val="windowText" lastClr="000000"/>
                    </a:solidFill>
                    <a:prstDash val="solid"/>
                  </a:ln>
                  <a:solidFill>
                    <a:schemeClr val="tx1"/>
                  </a:solidFill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</a:rPr>
                <a:t>Covid-19</a:t>
              </a:r>
              <a:endParaRPr lang="en-US" altLang="zh-CN" sz="1600" b="1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endParaRPr>
            </a:p>
          </p:txBody>
        </p:sp>
      </p:grpSp>
      <p:graphicFrame>
        <p:nvGraphicFramePr>
          <p:cNvPr id="44" name="表格 43"/>
          <p:cNvGraphicFramePr/>
          <p:nvPr>
            <p:custDataLst>
              <p:tags r:id="rId1"/>
            </p:custDataLst>
          </p:nvPr>
        </p:nvGraphicFramePr>
        <p:xfrm>
          <a:off x="521335" y="2595880"/>
          <a:ext cx="10452100" cy="356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500"/>
                <a:gridCol w="660400"/>
                <a:gridCol w="660400"/>
                <a:gridCol w="660400"/>
                <a:gridCol w="660400"/>
                <a:gridCol w="660400"/>
                <a:gridCol w="660400"/>
                <a:gridCol w="1028700"/>
                <a:gridCol w="673100"/>
                <a:gridCol w="736600"/>
                <a:gridCol w="736600"/>
                <a:gridCol w="736600"/>
                <a:gridCol w="736600"/>
              </a:tblGrid>
              <a:tr h="429895">
                <a:tc gridSpan="1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钼都贸易网：2020年上半年国内外钼产品平均价格、高低点位日期价位对比</a:t>
                      </a:r>
                      <a:endParaRPr lang="zh-CN" altLang="en-US" sz="1600" b="1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产品</a:t>
                      </a:r>
                      <a:endParaRPr lang="zh-CN" altLang="en-US" sz="1200" b="1" i="1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1月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2月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3月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4月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5月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6月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2020上半年</a:t>
                      </a:r>
                      <a:endParaRPr lang="zh-CN" altLang="en-US" sz="1200" b="1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同比</a:t>
                      </a:r>
                      <a:endParaRPr lang="zh-CN" altLang="en-US" sz="1200" b="1" i="1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 i="1">
                          <a:solidFill>
                            <a:srgbClr val="FF0000"/>
                          </a:solidFill>
                          <a:ea typeface="宋体" panose="02010600030101010101" pitchFamily="2" charset="-122"/>
                        </a:rPr>
                        <a:t>最高价位</a:t>
                      </a:r>
                      <a:endParaRPr lang="zh-CN" altLang="en-US" sz="1200" b="1" i="1">
                        <a:solidFill>
                          <a:srgbClr val="FF0000"/>
                        </a:solidFill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最高日期</a:t>
                      </a:r>
                      <a:endParaRPr lang="zh-CN" altLang="en-US" sz="1100" b="0" i="1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 i="1">
                          <a:solidFill>
                            <a:srgbClr val="00B050"/>
                          </a:solidFill>
                          <a:ea typeface="宋体" panose="02010600030101010101" pitchFamily="2" charset="-122"/>
                        </a:rPr>
                        <a:t>最低价位</a:t>
                      </a:r>
                      <a:endParaRPr lang="zh-CN" altLang="en-US" sz="1200" b="1" i="1">
                        <a:solidFill>
                          <a:srgbClr val="00B050"/>
                        </a:solidFill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最低日期</a:t>
                      </a:r>
                      <a:endParaRPr lang="zh-CN" altLang="en-US" sz="1100" b="0" i="1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45%钼精矿(元/吨度）</a:t>
                      </a:r>
                      <a:endParaRPr lang="zh-CN" altLang="en-US" sz="1200" b="1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1595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1718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1497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1422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1531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1440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 i="1">
                          <a:solidFill>
                            <a:srgbClr val="000000"/>
                          </a:solidFill>
                          <a:cs typeface="+mn-lt"/>
                        </a:rPr>
                        <a:t>1533</a:t>
                      </a:r>
                      <a:endParaRPr lang="en-US" altLang="en-US" sz="1200" b="1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 i="1">
                          <a:solidFill>
                            <a:srgbClr val="0000FF"/>
                          </a:solidFill>
                          <a:cs typeface="+mn-lt"/>
                        </a:rPr>
                        <a:t>-11.59%</a:t>
                      </a:r>
                      <a:endParaRPr lang="en-US" altLang="en-US" sz="1200" b="1" i="1">
                        <a:solidFill>
                          <a:srgbClr val="0000FF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FF0000"/>
                          </a:solidFill>
                          <a:cs typeface="+mn-lt"/>
                        </a:rPr>
                        <a:t>1790</a:t>
                      </a:r>
                      <a:endParaRPr lang="en-US" altLang="en-US" sz="1200" b="0" i="1">
                        <a:solidFill>
                          <a:srgbClr val="FF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2月12日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B050"/>
                          </a:solidFill>
                          <a:cs typeface="+mn-lt"/>
                        </a:rPr>
                        <a:t>1300</a:t>
                      </a:r>
                      <a:endParaRPr lang="en-US" altLang="en-US" sz="1200" b="0" i="1">
                        <a:solidFill>
                          <a:srgbClr val="00B05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6月30日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60%钼铁(万元/吨）</a:t>
                      </a:r>
                      <a:endParaRPr lang="zh-CN" altLang="en-US" sz="1200" b="1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10.64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11.49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10.05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9.71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10.31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9.68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 i="1">
                          <a:solidFill>
                            <a:srgbClr val="000000"/>
                          </a:solidFill>
                          <a:cs typeface="+mn-lt"/>
                        </a:rPr>
                        <a:t>10.31</a:t>
                      </a:r>
                      <a:endParaRPr lang="en-US" altLang="en-US" sz="1200" b="1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 i="1">
                          <a:solidFill>
                            <a:srgbClr val="0000FF"/>
                          </a:solidFill>
                          <a:cs typeface="+mn-lt"/>
                        </a:rPr>
                        <a:t>-10.81%</a:t>
                      </a:r>
                      <a:endParaRPr lang="en-US" altLang="en-US" sz="1200" b="1" i="1">
                        <a:solidFill>
                          <a:srgbClr val="0000FF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FF0000"/>
                          </a:solidFill>
                          <a:cs typeface="+mn-lt"/>
                        </a:rPr>
                        <a:t>12.2</a:t>
                      </a:r>
                      <a:endParaRPr lang="en-US" altLang="en-US" sz="1200" b="0" i="1">
                        <a:solidFill>
                          <a:srgbClr val="FF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2月12日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B050"/>
                          </a:solidFill>
                          <a:cs typeface="+mn-lt"/>
                        </a:rPr>
                        <a:t>8.9</a:t>
                      </a:r>
                      <a:endParaRPr lang="en-US" altLang="en-US" sz="1200" b="0" i="1">
                        <a:solidFill>
                          <a:srgbClr val="00B05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6月30日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国际氧化钼(美元/磅钼）</a:t>
                      </a:r>
                      <a:endParaRPr lang="zh-CN" altLang="en-US" sz="1200" b="1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9.895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10.2355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8.833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8.377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8.766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8.011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 i="1">
                          <a:solidFill>
                            <a:srgbClr val="000000"/>
                          </a:solidFill>
                          <a:cs typeface="+mn-lt"/>
                        </a:rPr>
                        <a:t>9.02</a:t>
                      </a:r>
                      <a:endParaRPr lang="en-US" altLang="en-US" sz="1200" b="1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 i="1">
                          <a:solidFill>
                            <a:srgbClr val="0000FF"/>
                          </a:solidFill>
                          <a:cs typeface="+mn-lt"/>
                        </a:rPr>
                        <a:t>-24.72%</a:t>
                      </a:r>
                      <a:endParaRPr lang="en-US" altLang="en-US" sz="1200" b="1" i="1">
                        <a:solidFill>
                          <a:srgbClr val="0000FF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FF0000"/>
                          </a:solidFill>
                          <a:cs typeface="+mn-lt"/>
                        </a:rPr>
                        <a:t>11</a:t>
                      </a:r>
                      <a:endParaRPr lang="en-US" altLang="en-US" sz="1200" b="0" i="1">
                        <a:solidFill>
                          <a:srgbClr val="FF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2月7日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B050"/>
                          </a:solidFill>
                          <a:cs typeface="+mn-lt"/>
                        </a:rPr>
                        <a:t>7.15</a:t>
                      </a:r>
                      <a:endParaRPr lang="en-US" altLang="en-US" sz="1200" b="0" i="1">
                        <a:solidFill>
                          <a:srgbClr val="00B05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6月30日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欧洲钼铁(美元/千克钼）</a:t>
                      </a:r>
                      <a:endParaRPr lang="zh-CN" altLang="en-US" sz="1200" b="1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23.58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24.999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21.925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20.489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20.5275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18.669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 i="1">
                          <a:solidFill>
                            <a:srgbClr val="000000"/>
                          </a:solidFill>
                          <a:cs typeface="+mn-lt"/>
                        </a:rPr>
                        <a:t>21.69</a:t>
                      </a:r>
                      <a:endParaRPr lang="en-US" altLang="en-US" sz="1200" b="1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 i="1">
                          <a:solidFill>
                            <a:srgbClr val="0000FF"/>
                          </a:solidFill>
                          <a:cs typeface="+mn-lt"/>
                        </a:rPr>
                        <a:t>-23.22%</a:t>
                      </a:r>
                      <a:endParaRPr lang="en-US" altLang="en-US" sz="1200" b="1" i="1">
                        <a:solidFill>
                          <a:srgbClr val="0000FF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FF0000"/>
                          </a:solidFill>
                          <a:cs typeface="+mn-lt"/>
                        </a:rPr>
                        <a:t>26.3</a:t>
                      </a:r>
                      <a:endParaRPr lang="en-US" altLang="en-US" sz="1200" b="0" i="1">
                        <a:solidFill>
                          <a:srgbClr val="FF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2月7日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B050"/>
                          </a:solidFill>
                          <a:cs typeface="+mn-lt"/>
                        </a:rPr>
                        <a:t>17.75</a:t>
                      </a:r>
                      <a:endParaRPr lang="en-US" altLang="en-US" sz="1200" b="0" i="1">
                        <a:solidFill>
                          <a:srgbClr val="00B05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6月30日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一级四钼酸铵(万元/吨）</a:t>
                      </a:r>
                      <a:endParaRPr lang="zh-CN" altLang="en-US" sz="1200" b="1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11.2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11.77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11.01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10.325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10.635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10.12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 i="1">
                          <a:solidFill>
                            <a:srgbClr val="000000"/>
                          </a:solidFill>
                          <a:cs typeface="+mn-lt"/>
                        </a:rPr>
                        <a:t>10.84</a:t>
                      </a:r>
                      <a:endParaRPr lang="en-US" altLang="en-US" sz="1200" b="1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 i="1">
                          <a:solidFill>
                            <a:srgbClr val="0000FF"/>
                          </a:solidFill>
                          <a:cs typeface="+mn-lt"/>
                        </a:rPr>
                        <a:t>-14.71%</a:t>
                      </a:r>
                      <a:endParaRPr lang="en-US" altLang="en-US" sz="1200" b="1" i="1">
                        <a:solidFill>
                          <a:srgbClr val="0000FF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FF0000"/>
                          </a:solidFill>
                          <a:cs typeface="+mn-lt"/>
                        </a:rPr>
                        <a:t>12</a:t>
                      </a:r>
                      <a:endParaRPr lang="en-US" altLang="en-US" sz="1200" b="0" i="1">
                        <a:solidFill>
                          <a:srgbClr val="FF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2月13日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B050"/>
                          </a:solidFill>
                          <a:cs typeface="+mn-lt"/>
                        </a:rPr>
                        <a:t>9.5</a:t>
                      </a:r>
                      <a:endParaRPr lang="en-US" altLang="en-US" sz="1200" b="0" i="1">
                        <a:solidFill>
                          <a:srgbClr val="00B05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6月30日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高纯三氧化钼(万元/吨）</a:t>
                      </a:r>
                      <a:endParaRPr lang="zh-CN" altLang="en-US" sz="1200" b="1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14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14.57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13.8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12.86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13.155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12.55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 i="1">
                          <a:solidFill>
                            <a:srgbClr val="000000"/>
                          </a:solidFill>
                          <a:cs typeface="+mn-lt"/>
                        </a:rPr>
                        <a:t>13.49</a:t>
                      </a:r>
                      <a:endParaRPr lang="en-US" altLang="en-US" sz="1200" b="1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 i="1">
                          <a:solidFill>
                            <a:srgbClr val="0000FF"/>
                          </a:solidFill>
                          <a:cs typeface="+mn-lt"/>
                        </a:rPr>
                        <a:t>-14.81%</a:t>
                      </a:r>
                      <a:endParaRPr lang="en-US" altLang="en-US" sz="1200" b="1" i="1">
                        <a:solidFill>
                          <a:srgbClr val="0000FF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FF0000"/>
                          </a:solidFill>
                          <a:cs typeface="+mn-lt"/>
                        </a:rPr>
                        <a:t>14.8</a:t>
                      </a:r>
                      <a:endParaRPr lang="en-US" altLang="en-US" sz="1200" b="0" i="1">
                        <a:solidFill>
                          <a:srgbClr val="FF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2月12日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B050"/>
                          </a:solidFill>
                          <a:cs typeface="+mn-lt"/>
                        </a:rPr>
                        <a:t>11.9</a:t>
                      </a:r>
                      <a:endParaRPr lang="en-US" altLang="en-US" sz="1200" b="0" i="1">
                        <a:solidFill>
                          <a:srgbClr val="00B05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6月30日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钼粉(万元/吨）</a:t>
                      </a:r>
                      <a:endParaRPr lang="zh-CN" altLang="en-US" sz="1200" b="1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23.45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24.12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23.225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21.97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21.89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0000"/>
                          </a:solidFill>
                          <a:cs typeface="+mn-lt"/>
                        </a:rPr>
                        <a:t>21.41</a:t>
                      </a:r>
                      <a:endParaRPr lang="en-US" altLang="en-US" sz="1200" b="0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 i="1">
                          <a:solidFill>
                            <a:srgbClr val="000000"/>
                          </a:solidFill>
                          <a:cs typeface="+mn-lt"/>
                        </a:rPr>
                        <a:t>22.68</a:t>
                      </a:r>
                      <a:endParaRPr lang="en-US" altLang="en-US" sz="1200" b="1" i="1">
                        <a:solidFill>
                          <a:srgbClr val="00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 i="1">
                          <a:solidFill>
                            <a:srgbClr val="0000FF"/>
                          </a:solidFill>
                          <a:cs typeface="+mn-lt"/>
                        </a:rPr>
                        <a:t>-14.16%</a:t>
                      </a:r>
                      <a:endParaRPr lang="en-US" altLang="en-US" sz="1200" b="1" i="1">
                        <a:solidFill>
                          <a:srgbClr val="0000FF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FF0000"/>
                          </a:solidFill>
                          <a:cs typeface="+mn-lt"/>
                        </a:rPr>
                        <a:t>24.5</a:t>
                      </a:r>
                      <a:endParaRPr lang="en-US" altLang="en-US" sz="1200" b="0" i="1">
                        <a:solidFill>
                          <a:srgbClr val="FF000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2月5日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i="1">
                          <a:solidFill>
                            <a:srgbClr val="00B050"/>
                          </a:solidFill>
                          <a:cs typeface="+mn-lt"/>
                        </a:rPr>
                        <a:t>20.5</a:t>
                      </a:r>
                      <a:endParaRPr lang="en-US" altLang="en-US" sz="1200" b="0" i="1">
                        <a:solidFill>
                          <a:srgbClr val="00B050"/>
                        </a:solidFill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cs typeface="+mn-lt"/>
                        </a:rPr>
                        <a:t>6月30日</a:t>
                      </a:r>
                      <a:endParaRPr lang="zh-CN" altLang="en-US" sz="1200" b="0" i="1">
                        <a:solidFill>
                          <a:srgbClr val="000000"/>
                        </a:solidFill>
                        <a:ea typeface="宋体" panose="02010600030101010101" pitchFamily="2" charset="-122"/>
                        <a:cs typeface="+mn-lt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6715">
                <a:tc gridSpan="13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 i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数据来源：钼都贸易网</a:t>
                      </a:r>
                      <a:endParaRPr lang="zh-CN" altLang="en-US" sz="1400" b="0" i="1">
                        <a:solidFill>
                          <a:srgbClr val="000000"/>
                        </a:solidFill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93945" y="539750"/>
            <a:ext cx="6598920" cy="4960620"/>
          </a:xfrm>
          <a:prstGeom prst="rect">
            <a:avLst/>
          </a:prstGeom>
          <a:noFill/>
        </p:spPr>
      </p:pic>
      <p:grpSp>
        <p:nvGrpSpPr>
          <p:cNvPr id="13" name="组合 12"/>
          <p:cNvGrpSpPr/>
          <p:nvPr/>
        </p:nvGrpSpPr>
        <p:grpSpPr>
          <a:xfrm rot="5400000">
            <a:off x="-501650" y="1243965"/>
            <a:ext cx="6139815" cy="4368800"/>
            <a:chOff x="2650102" y="2261653"/>
            <a:chExt cx="6890371" cy="2558918"/>
          </a:xfrm>
        </p:grpSpPr>
        <p:sp>
          <p:nvSpPr>
            <p:cNvPr id="14" name="矩形: 对角圆角 6"/>
            <p:cNvSpPr/>
            <p:nvPr/>
          </p:nvSpPr>
          <p:spPr>
            <a:xfrm>
              <a:off x="2650102" y="2261653"/>
              <a:ext cx="6890371" cy="2395794"/>
            </a:xfrm>
            <a:prstGeom prst="round2DiagRect">
              <a:avLst>
                <a:gd name="adj1" fmla="val 23675"/>
                <a:gd name="adj2" fmla="val 0"/>
              </a:avLst>
            </a:prstGeom>
            <a:solidFill>
              <a:schemeClr val="bg1"/>
            </a:solidFill>
            <a:ln w="25400">
              <a:solidFill>
                <a:srgbClr val="008ED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2928738" y="4496987"/>
              <a:ext cx="2777100" cy="323584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24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上半年钼供需</a:t>
              </a:r>
              <a:endParaRPr lang="zh-CN" altLang="en-US" sz="2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grpSp>
          <p:nvGrpSpPr>
            <p:cNvPr id="35" name="组合 34"/>
            <p:cNvGrpSpPr/>
            <p:nvPr/>
          </p:nvGrpSpPr>
          <p:grpSpPr>
            <a:xfrm>
              <a:off x="3263440" y="2339896"/>
              <a:ext cx="1785838" cy="1956444"/>
              <a:chOff x="3263440" y="2339896"/>
              <a:chExt cx="1785838" cy="1956444"/>
            </a:xfrm>
          </p:grpSpPr>
          <p:sp>
            <p:nvSpPr>
              <p:cNvPr id="24" name="矩形 23"/>
              <p:cNvSpPr/>
              <p:nvPr/>
            </p:nvSpPr>
            <p:spPr>
              <a:xfrm>
                <a:off x="3575570" y="2340268"/>
                <a:ext cx="1473708" cy="1956010"/>
              </a:xfrm>
              <a:prstGeom prst="rect">
                <a:avLst/>
              </a:prstGeom>
              <a:noFill/>
              <a:ln w="19050">
                <a:solidFill>
                  <a:srgbClr val="008E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27" name="文本框 26"/>
              <p:cNvSpPr txBox="1"/>
              <p:nvPr/>
            </p:nvSpPr>
            <p:spPr>
              <a:xfrm>
                <a:off x="3575570" y="2339896"/>
                <a:ext cx="1448054" cy="1944852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zh-CN"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中国钼原料生产量减少，原因有三：</a:t>
                </a:r>
                <a:endParaRPr sz="1200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  <a:cs typeface="华文细黑" panose="02010600040101010101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其一：2-3月</a:t>
                </a:r>
                <a:r>
                  <a:rPr lang="zh-CN"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春节假期及疫情带来复工延期</a:t>
                </a: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；</a:t>
                </a:r>
                <a:endParaRPr sz="1200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  <a:cs typeface="华文细黑" panose="02010600040101010101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其二：4-6月份伊春鹿鸣矿业停产；</a:t>
                </a:r>
                <a:endParaRPr sz="1200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  <a:cs typeface="华文细黑" panose="02010600040101010101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其三：</a:t>
                </a:r>
                <a:r>
                  <a:rPr lang="zh-CN"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部分选厂</a:t>
                </a: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矿石入选品位下降、技改检修。</a:t>
                </a:r>
                <a:endParaRPr sz="1200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  <a:cs typeface="华文细黑" panose="02010600040101010101" charset="-122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3263440" y="3192573"/>
                <a:ext cx="312130" cy="1103767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476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CN" altLang="en-US" sz="1600" b="1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中国钼矿产量降低</a:t>
                </a:r>
                <a:endParaRPr lang="zh-CN" altLang="en-US" sz="16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5314731" y="2340525"/>
              <a:ext cx="2150021" cy="1955638"/>
              <a:chOff x="5315924" y="2340525"/>
              <a:chExt cx="2150021" cy="1955638"/>
            </a:xfrm>
          </p:grpSpPr>
          <p:sp>
            <p:nvSpPr>
              <p:cNvPr id="25" name="矩形 24"/>
              <p:cNvSpPr/>
              <p:nvPr/>
            </p:nvSpPr>
            <p:spPr>
              <a:xfrm>
                <a:off x="5705730" y="2340525"/>
                <a:ext cx="1403871" cy="1942620"/>
              </a:xfrm>
              <a:prstGeom prst="rect">
                <a:avLst/>
              </a:prstGeom>
              <a:noFill/>
              <a:ln w="19050">
                <a:solidFill>
                  <a:srgbClr val="008E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28" name="文本框 27"/>
              <p:cNvSpPr txBox="1"/>
              <p:nvPr/>
            </p:nvSpPr>
            <p:spPr>
              <a:xfrm>
                <a:off x="5706474" y="2364701"/>
                <a:ext cx="1759471" cy="1918073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进口钼原料数量大增，原因有三：</a:t>
                </a:r>
                <a:endParaRPr lang="zh-CN" altLang="en-US" sz="12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其一：美洲铜钼矿生产正常，部分矿山增产；</a:t>
                </a:r>
                <a:endParaRPr lang="zh-CN" altLang="en-US" sz="12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sym typeface="+mn-ea"/>
                  </a:rPr>
                  <a:t>其二：欧美疫情持续，海外钼市场消费锐减；</a:t>
                </a:r>
                <a:endParaRPr lang="zh-CN" altLang="en-US" sz="1200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  <a:sym typeface="+mn-ea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sym typeface="+mn-ea"/>
                  </a:rPr>
                  <a:t>其三：伊春鹿鸣停产、中国本土供应出现缺口</a:t>
                </a:r>
                <a:endParaRPr lang="zh-CN" altLang="en-US" sz="12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</a:endParaRPr>
              </a:p>
              <a:p>
                <a:pPr>
                  <a:lnSpc>
                    <a:spcPct val="150000"/>
                  </a:lnSpc>
                </a:pPr>
                <a:endParaRPr lang="zh-CN" altLang="en-US" sz="12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</a:endParaRPr>
              </a:p>
            </p:txBody>
          </p:sp>
          <p:sp>
            <p:nvSpPr>
              <p:cNvPr id="32" name="矩形 31"/>
              <p:cNvSpPr/>
              <p:nvPr/>
            </p:nvSpPr>
            <p:spPr>
              <a:xfrm>
                <a:off x="5315924" y="3145766"/>
                <a:ext cx="389806" cy="1150397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476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CN" altLang="en-US" sz="1600" b="1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进口原料大幅增加</a:t>
                </a:r>
                <a:endParaRPr lang="zh-CN" altLang="en-US" sz="16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7331803" y="2339897"/>
              <a:ext cx="1817906" cy="1956445"/>
              <a:chOff x="7331803" y="2339897"/>
              <a:chExt cx="1817906" cy="1956445"/>
            </a:xfrm>
          </p:grpSpPr>
          <p:sp>
            <p:nvSpPr>
              <p:cNvPr id="26" name="矩形 25"/>
              <p:cNvSpPr/>
              <p:nvPr/>
            </p:nvSpPr>
            <p:spPr>
              <a:xfrm>
                <a:off x="7702368" y="2340269"/>
                <a:ext cx="1404584" cy="1956010"/>
              </a:xfrm>
              <a:prstGeom prst="rect">
                <a:avLst/>
              </a:prstGeom>
              <a:noFill/>
              <a:ln w="19050">
                <a:solidFill>
                  <a:srgbClr val="008E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7701655" y="2339897"/>
                <a:ext cx="1448054" cy="1943364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三个表现：</a:t>
                </a:r>
                <a:endParaRPr lang="zh-CN" altLang="en-US" sz="12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其一：钼传统消费结构未变，钼铁比重居高；</a:t>
                </a:r>
                <a:endParaRPr lang="zh-CN" altLang="en-US" sz="12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其二：钼化工产能过剩、竞争加剧；</a:t>
                </a:r>
                <a:endParaRPr lang="zh-CN" altLang="en-US" sz="12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其三：行业供需矛盾加剧，原料冲击更为直接。</a:t>
                </a:r>
                <a:endParaRPr lang="zh-CN" altLang="en-US" sz="12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</a:endParaRP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7331803" y="3145678"/>
                <a:ext cx="370565" cy="1150664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476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CN" altLang="en-US" sz="1600" b="1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中国消费结构分析</a:t>
                </a:r>
                <a:endParaRPr lang="zh-CN" altLang="en-US" sz="16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</p:grpSp>
      <p:pic>
        <p:nvPicPr>
          <p:cNvPr id="16" name="图片 15" descr="20252119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93945" y="380365"/>
            <a:ext cx="524510" cy="524510"/>
          </a:xfrm>
          <a:prstGeom prst="rect">
            <a:avLst/>
          </a:prstGeom>
        </p:spPr>
      </p:pic>
      <p:pic>
        <p:nvPicPr>
          <p:cNvPr id="15" name="图片 14" descr="20252125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430635" y="5224145"/>
            <a:ext cx="523240" cy="523240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09365" y="339725"/>
            <a:ext cx="8107680" cy="257556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365" y="3042920"/>
            <a:ext cx="8107680" cy="3528060"/>
          </a:xfrm>
          <a:prstGeom prst="rect">
            <a:avLst/>
          </a:prstGeom>
        </p:spPr>
      </p:pic>
      <p:grpSp>
        <p:nvGrpSpPr>
          <p:cNvPr id="9" name="组合 8"/>
          <p:cNvGrpSpPr/>
          <p:nvPr/>
        </p:nvGrpSpPr>
        <p:grpSpPr>
          <a:xfrm rot="5400000">
            <a:off x="-1185545" y="1784985"/>
            <a:ext cx="6250305" cy="3321051"/>
            <a:chOff x="2650102" y="2247879"/>
            <a:chExt cx="6890371" cy="2572692"/>
          </a:xfrm>
        </p:grpSpPr>
        <p:sp>
          <p:nvSpPr>
            <p:cNvPr id="14" name="矩形: 对角圆角 6"/>
            <p:cNvSpPr/>
            <p:nvPr/>
          </p:nvSpPr>
          <p:spPr>
            <a:xfrm>
              <a:off x="2650102" y="2247879"/>
              <a:ext cx="6890371" cy="2409377"/>
            </a:xfrm>
            <a:prstGeom prst="round2DiagRect">
              <a:avLst>
                <a:gd name="adj1" fmla="val 23675"/>
                <a:gd name="adj2" fmla="val 0"/>
              </a:avLst>
            </a:prstGeom>
            <a:solidFill>
              <a:schemeClr val="bg1"/>
            </a:solidFill>
            <a:ln w="25400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39000">
                    <a:schemeClr val="accent6">
                      <a:lumMod val="50000"/>
                    </a:schemeClr>
                  </a:gs>
                  <a:gs pos="67000">
                    <a:schemeClr val="bg1"/>
                  </a:gs>
                  <a:gs pos="100000">
                    <a:schemeClr val="bg1"/>
                  </a:gs>
                </a:gsLst>
                <a:lin ang="1542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2928738" y="4496894"/>
              <a:ext cx="3354326" cy="323677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24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上半年钼进出口</a:t>
              </a:r>
              <a:endParaRPr lang="zh-CN" altLang="en-US" sz="2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grpSp>
          <p:nvGrpSpPr>
            <p:cNvPr id="35" name="组合 34"/>
            <p:cNvGrpSpPr/>
            <p:nvPr/>
          </p:nvGrpSpPr>
          <p:grpSpPr>
            <a:xfrm>
              <a:off x="2914126" y="2267265"/>
              <a:ext cx="1985978" cy="2029131"/>
              <a:chOff x="2914126" y="2267265"/>
              <a:chExt cx="1985978" cy="2029131"/>
            </a:xfrm>
          </p:grpSpPr>
          <p:sp>
            <p:nvSpPr>
              <p:cNvPr id="24" name="矩形 23"/>
              <p:cNvSpPr/>
              <p:nvPr/>
            </p:nvSpPr>
            <p:spPr>
              <a:xfrm>
                <a:off x="3241039" y="2267265"/>
                <a:ext cx="1589062" cy="2009946"/>
              </a:xfrm>
              <a:prstGeom prst="rect">
                <a:avLst/>
              </a:prstGeom>
              <a:noFill/>
              <a:ln w="19050">
                <a:solidFill>
                  <a:srgbClr val="008E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27" name="文本框 26"/>
              <p:cNvSpPr txBox="1"/>
              <p:nvPr/>
            </p:nvSpPr>
            <p:spPr>
              <a:xfrm>
                <a:off x="3171736" y="2286450"/>
                <a:ext cx="1728368" cy="1998632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2019</a:t>
                </a: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年</a:t>
                </a:r>
                <a:r>
                  <a:rPr lang="en-US" altLang="zh-CN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8</a:t>
                </a: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月份以来，钼原料进口数量持续增加，持续冲击中国钼市</a:t>
                </a: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。</a:t>
                </a:r>
                <a:endParaRPr lang="zh-CN" altLang="en-US" sz="12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  <a:cs typeface="华文细黑" panose="02010600040101010101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前</a:t>
                </a:r>
                <a:r>
                  <a:rPr lang="en-US" altLang="zh-CN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6</a:t>
                </a: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个月钼原料月均进口量超过</a:t>
                </a:r>
                <a:r>
                  <a:rPr lang="en-US" altLang="zh-CN" sz="1200" b="1">
                    <a:solidFill>
                      <a:srgbClr val="C00000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5000</a:t>
                </a:r>
                <a:r>
                  <a:rPr lang="zh-CN" altLang="en-US" sz="1200" b="1">
                    <a:solidFill>
                      <a:srgbClr val="C00000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吨</a:t>
                </a: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，且</a:t>
                </a:r>
                <a:r>
                  <a:rPr lang="en-US" altLang="zh-CN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3</a:t>
                </a: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月以来递增，每月增幅超</a:t>
                </a:r>
                <a:r>
                  <a:rPr lang="en-US" altLang="zh-CN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1000</a:t>
                </a:r>
                <a:r>
                  <a:rPr lang="zh-CN" altLang="en-US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吨</a:t>
                </a: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，</a:t>
                </a:r>
                <a:r>
                  <a:rPr lang="en-US" altLang="zh-CN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5</a:t>
                </a: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月高达</a:t>
                </a:r>
                <a:r>
                  <a:rPr lang="en-US" altLang="zh-CN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7257</a:t>
                </a:r>
                <a:r>
                  <a:rPr lang="zh-CN" altLang="en-US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吨</a:t>
                </a: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！</a:t>
                </a:r>
                <a:endParaRPr lang="zh-CN" altLang="en-US" sz="12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  <a:cs typeface="华文细黑" panose="02010600040101010101" charset="-122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2914126" y="2922982"/>
                <a:ext cx="312130" cy="137341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CN" altLang="en-US" sz="1600" b="1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钼进口</a:t>
                </a:r>
                <a:endParaRPr lang="zh-CN" altLang="en-US" sz="16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5120823" y="2280587"/>
              <a:ext cx="1932076" cy="2002567"/>
              <a:chOff x="5122016" y="2280587"/>
              <a:chExt cx="1932076" cy="2002567"/>
            </a:xfrm>
          </p:grpSpPr>
          <p:sp>
            <p:nvSpPr>
              <p:cNvPr id="25" name="矩形 24"/>
              <p:cNvSpPr/>
              <p:nvPr/>
            </p:nvSpPr>
            <p:spPr>
              <a:xfrm>
                <a:off x="5481130" y="2280587"/>
                <a:ext cx="1572962" cy="1996664"/>
              </a:xfrm>
              <a:prstGeom prst="rect">
                <a:avLst/>
              </a:prstGeom>
              <a:noFill/>
              <a:ln w="19050">
                <a:solidFill>
                  <a:srgbClr val="008E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28" name="文本框 27"/>
              <p:cNvSpPr txBox="1"/>
              <p:nvPr/>
            </p:nvSpPr>
            <p:spPr>
              <a:xfrm>
                <a:off x="5477630" y="2286490"/>
                <a:ext cx="1422456" cy="1996664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2019</a:t>
                </a: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年</a:t>
                </a:r>
                <a:r>
                  <a:rPr lang="en-US" altLang="zh-CN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8</a:t>
                </a: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月份之前，中国一直属于净出口国，出口总量长期大于进口总量。</a:t>
                </a:r>
                <a:endParaRPr lang="zh-CN" altLang="en-US" sz="12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  <a:cs typeface="华文细黑" panose="02010600040101010101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在此之后，</a:t>
                </a:r>
                <a:r>
                  <a:rPr lang="zh-CN" altLang="en-US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进口总量大于出口</a:t>
                </a: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，出口量总体萎缩。</a:t>
                </a:r>
                <a:endParaRPr lang="zh-CN" altLang="en-US" sz="12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  <a:cs typeface="华文细黑" panose="02010600040101010101" charset="-122"/>
                </a:endParaRPr>
              </a:p>
            </p:txBody>
          </p:sp>
          <p:sp>
            <p:nvSpPr>
              <p:cNvPr id="32" name="矩形 31"/>
              <p:cNvSpPr/>
              <p:nvPr/>
            </p:nvSpPr>
            <p:spPr>
              <a:xfrm>
                <a:off x="5122016" y="2697235"/>
                <a:ext cx="389915" cy="15859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CN" altLang="en-US" sz="1600" b="1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钼出口</a:t>
                </a:r>
                <a:endParaRPr lang="zh-CN" altLang="en-US" sz="16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7331803" y="2286451"/>
              <a:ext cx="2036381" cy="2009946"/>
              <a:chOff x="7331803" y="2286451"/>
              <a:chExt cx="2036381" cy="2009946"/>
            </a:xfrm>
          </p:grpSpPr>
          <p:sp>
            <p:nvSpPr>
              <p:cNvPr id="26" name="矩形 25"/>
              <p:cNvSpPr/>
              <p:nvPr/>
            </p:nvSpPr>
            <p:spPr>
              <a:xfrm>
                <a:off x="7702118" y="2286451"/>
                <a:ext cx="1603763" cy="2009946"/>
              </a:xfrm>
              <a:prstGeom prst="rect">
                <a:avLst/>
              </a:prstGeom>
              <a:noFill/>
              <a:ln w="19050">
                <a:solidFill>
                  <a:srgbClr val="008E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7639816" y="2293830"/>
                <a:ext cx="1728368" cy="1996664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US" altLang="zh-CN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2020</a:t>
                </a: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疫情对全球影响一视同仁，不仅造成中国出口萎缩，海外消费骤减的形势下，也给中国带来越来越多的进口原料。</a:t>
                </a:r>
                <a:endParaRPr lang="zh-CN" altLang="en-US" sz="12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钼市场进入全</a:t>
                </a:r>
                <a:r>
                  <a:rPr lang="zh-CN" altLang="en-US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球高度一体化阶段。</a:t>
                </a:r>
                <a:endParaRPr lang="zh-CN" altLang="en-US" sz="1200" b="1">
                  <a:solidFill>
                    <a:srgbClr val="C0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</a:endParaRP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7331803" y="2829028"/>
                <a:ext cx="370315" cy="146736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CN" altLang="en-US" sz="1600" b="1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疫情的直接影响</a:t>
                </a:r>
                <a:endParaRPr lang="zh-CN" altLang="en-US" sz="16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</p:grp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/>
        </p:nvGrpSpPr>
        <p:grpSpPr>
          <a:xfrm rot="0">
            <a:off x="321945" y="280669"/>
            <a:ext cx="5355929" cy="2949576"/>
            <a:chOff x="5637644" y="2164901"/>
            <a:chExt cx="3961087" cy="2492546"/>
          </a:xfrm>
        </p:grpSpPr>
        <p:sp>
          <p:nvSpPr>
            <p:cNvPr id="5" name="矩形: 对角圆角 6"/>
            <p:cNvSpPr/>
            <p:nvPr/>
          </p:nvSpPr>
          <p:spPr>
            <a:xfrm>
              <a:off x="5637644" y="2262007"/>
              <a:ext cx="3903542" cy="2395440"/>
            </a:xfrm>
            <a:prstGeom prst="round2DiagRect">
              <a:avLst>
                <a:gd name="adj1" fmla="val 23675"/>
                <a:gd name="adj2" fmla="val 0"/>
              </a:avLst>
            </a:prstGeom>
            <a:solidFill>
              <a:schemeClr val="bg1"/>
            </a:solidFill>
            <a:ln w="19050">
              <a:gradFill>
                <a:gsLst>
                  <a:gs pos="2000">
                    <a:schemeClr val="tx1">
                      <a:lumMod val="85000"/>
                      <a:lumOff val="15000"/>
                    </a:schemeClr>
                  </a:gs>
                  <a:gs pos="77000">
                    <a:srgbClr val="FFFFFF">
                      <a:alpha val="100000"/>
                    </a:srgbClr>
                  </a:gs>
                  <a:gs pos="34000">
                    <a:schemeClr val="accent6">
                      <a:lumMod val="50000"/>
                    </a:schemeClr>
                  </a:gs>
                  <a:gs pos="46000">
                    <a:schemeClr val="bg1"/>
                  </a:gs>
                  <a:gs pos="100000">
                    <a:schemeClr val="bg1"/>
                  </a:gs>
                </a:gsLst>
                <a:lin ang="18480000" scaled="0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>
            <a:xfrm>
              <a:off x="5770549" y="2164901"/>
              <a:ext cx="2090311" cy="428487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24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上半年钼铁招标量</a:t>
              </a:r>
              <a:endParaRPr lang="zh-CN" altLang="en-US" sz="2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grpSp>
          <p:nvGrpSpPr>
            <p:cNvPr id="16" name="组合 15"/>
            <p:cNvGrpSpPr/>
            <p:nvPr/>
          </p:nvGrpSpPr>
          <p:grpSpPr>
            <a:xfrm>
              <a:off x="5770308" y="2800070"/>
              <a:ext cx="1774252" cy="1554554"/>
              <a:chOff x="5771501" y="2800070"/>
              <a:chExt cx="1774252" cy="1554554"/>
            </a:xfrm>
          </p:grpSpPr>
          <p:sp>
            <p:nvSpPr>
              <p:cNvPr id="17" name="矩形 16"/>
              <p:cNvSpPr/>
              <p:nvPr/>
            </p:nvSpPr>
            <p:spPr>
              <a:xfrm>
                <a:off x="5771501" y="2800070"/>
                <a:ext cx="1774252" cy="1554554"/>
              </a:xfrm>
              <a:prstGeom prst="rect">
                <a:avLst/>
              </a:prstGeom>
              <a:noFill/>
              <a:ln w="19050">
                <a:solidFill>
                  <a:srgbClr val="008E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5771971" y="3100571"/>
                <a:ext cx="1773782" cy="1247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一季度受春节假期和中国疫情影响，</a:t>
                </a:r>
                <a:r>
                  <a:rPr lang="en-US"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1-2</a:t>
                </a:r>
                <a:r>
                  <a:rPr lang="zh-CN" altLang="en-US"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月份</a:t>
                </a: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钼铁消费量出现明显减少</a:t>
                </a:r>
                <a:r>
                  <a:rPr lang="zh-CN"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，</a:t>
                </a:r>
                <a:r>
                  <a:rPr lang="en-US" altLang="zh-CN"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3</a:t>
                </a:r>
                <a:r>
                  <a:rPr lang="zh-CN" altLang="en-US"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月份才逐步恢复。</a:t>
                </a:r>
                <a:endParaRPr lang="zh-CN" altLang="en-US" sz="1200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一季度统计钼铁钢招总量</a:t>
                </a:r>
                <a:r>
                  <a:rPr lang="en-US" altLang="zh-CN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20650</a:t>
                </a:r>
                <a:r>
                  <a:rPr lang="zh-CN" altLang="en-US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吨，同比大减</a:t>
                </a:r>
                <a:r>
                  <a:rPr lang="en-US" altLang="zh-CN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12.5%</a:t>
                </a:r>
                <a:r>
                  <a:rPr lang="zh-CN" altLang="en-US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</a:rPr>
                  <a:t>。</a:t>
                </a:r>
                <a:endParaRPr lang="zh-CN" altLang="en-US" sz="1200" b="1">
                  <a:solidFill>
                    <a:srgbClr val="C0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5772440" y="2808119"/>
                <a:ext cx="1773313" cy="300501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476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zh-CN" altLang="en-US" sz="1600" b="1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一季度低迷</a:t>
                </a:r>
                <a:endParaRPr lang="zh-CN" altLang="en-US" sz="16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21" name="组合 20"/>
            <p:cNvGrpSpPr/>
            <p:nvPr/>
          </p:nvGrpSpPr>
          <p:grpSpPr>
            <a:xfrm>
              <a:off x="7632871" y="2800070"/>
              <a:ext cx="1965860" cy="1554554"/>
              <a:chOff x="7632871" y="2800070"/>
              <a:chExt cx="1965860" cy="1554554"/>
            </a:xfrm>
          </p:grpSpPr>
          <p:sp>
            <p:nvSpPr>
              <p:cNvPr id="22" name="矩形 21"/>
              <p:cNvSpPr/>
              <p:nvPr/>
            </p:nvSpPr>
            <p:spPr>
              <a:xfrm>
                <a:off x="7632871" y="2800070"/>
                <a:ext cx="1965390" cy="1554554"/>
              </a:xfrm>
              <a:prstGeom prst="rect">
                <a:avLst/>
              </a:prstGeom>
              <a:noFill/>
              <a:ln w="19050">
                <a:solidFill>
                  <a:srgbClr val="008E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23" name="文本框 22"/>
              <p:cNvSpPr txBox="1"/>
              <p:nvPr/>
            </p:nvSpPr>
            <p:spPr>
              <a:xfrm>
                <a:off x="7633341" y="3100571"/>
                <a:ext cx="1965390" cy="12476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二季度中国走出疫情困境，复工复产进度加速，</a:t>
                </a:r>
                <a:r>
                  <a:rPr lang="en-US" altLang="zh-CN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3</a:t>
                </a:r>
                <a:r>
                  <a:rPr lang="zh-CN" altLang="en-US" sz="12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月下旬起钼铁消费量明显恢复。</a:t>
                </a:r>
                <a:endParaRPr lang="zh-CN" altLang="en-US" sz="12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CN" altLang="en-US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二季度统计钼铁钢招总量</a:t>
                </a:r>
                <a:r>
                  <a:rPr lang="en-US" altLang="zh-CN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29750</a:t>
                </a:r>
                <a:r>
                  <a:rPr lang="zh-CN" altLang="en-US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吨，环比大增</a:t>
                </a:r>
                <a:r>
                  <a:rPr lang="en-US" altLang="zh-CN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44%</a:t>
                </a:r>
                <a:r>
                  <a:rPr lang="zh-CN" altLang="en-US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，同比略增</a:t>
                </a:r>
                <a:r>
                  <a:rPr lang="en-US" altLang="zh-CN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6.08%</a:t>
                </a:r>
                <a:r>
                  <a:rPr lang="zh-CN" altLang="en-US" sz="1200" b="1">
                    <a:solidFill>
                      <a:srgbClr val="C0000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。</a:t>
                </a:r>
                <a:endParaRPr lang="zh-CN" altLang="en-US" sz="1200" b="1">
                  <a:solidFill>
                    <a:srgbClr val="C0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30" name="矩形 29"/>
              <p:cNvSpPr/>
              <p:nvPr/>
            </p:nvSpPr>
            <p:spPr>
              <a:xfrm>
                <a:off x="7632871" y="2808119"/>
                <a:ext cx="1965390" cy="300501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476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zh-CN" altLang="en-US" sz="1600" b="1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二季度复苏</a:t>
                </a:r>
                <a:endParaRPr lang="zh-CN" altLang="en-US" sz="16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</p:grpSp>
      <p:pic>
        <p:nvPicPr>
          <p:cNvPr id="44" name="图片 4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6280" y="280670"/>
            <a:ext cx="5692140" cy="2743200"/>
          </a:xfrm>
          <a:prstGeom prst="rect">
            <a:avLst/>
          </a:prstGeom>
        </p:spPr>
      </p:pic>
      <p:graphicFrame>
        <p:nvGraphicFramePr>
          <p:cNvPr id="48" name="图表 47"/>
          <p:cNvGraphicFramePr/>
          <p:nvPr/>
        </p:nvGraphicFramePr>
        <p:xfrm>
          <a:off x="321945" y="3230245"/>
          <a:ext cx="11301095" cy="3302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cxnSp>
        <p:nvCxnSpPr>
          <p:cNvPr id="49" name="直接连接符 48"/>
          <p:cNvCxnSpPr/>
          <p:nvPr/>
        </p:nvCxnSpPr>
        <p:spPr>
          <a:xfrm>
            <a:off x="891223" y="4708525"/>
            <a:ext cx="10244455" cy="38735"/>
          </a:xfrm>
          <a:prstGeom prst="line">
            <a:avLst/>
          </a:prstGeom>
          <a:ln w="22225">
            <a:gradFill>
              <a:gsLst>
                <a:gs pos="2000">
                  <a:schemeClr val="accent6">
                    <a:lumMod val="75000"/>
                  </a:schemeClr>
                </a:gs>
                <a:gs pos="96000">
                  <a:srgbClr val="FF0000"/>
                </a:gs>
                <a:gs pos="54000">
                  <a:schemeClr val="tx1">
                    <a:lumMod val="95000"/>
                    <a:lumOff val="5000"/>
                  </a:schemeClr>
                </a:gs>
              </a:gsLst>
              <a:lin ang="150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/>
          <p:nvPr/>
        </p:nvCxnSpPr>
        <p:spPr>
          <a:xfrm>
            <a:off x="8128318" y="4241165"/>
            <a:ext cx="75565" cy="467360"/>
          </a:xfrm>
          <a:prstGeom prst="straightConnector1">
            <a:avLst/>
          </a:prstGeom>
          <a:ln w="2222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 rot="5400000">
            <a:off x="-69215" y="1030605"/>
            <a:ext cx="5967730" cy="5060315"/>
            <a:chOff x="2650102" y="2085549"/>
            <a:chExt cx="6890371" cy="2735022"/>
          </a:xfrm>
        </p:grpSpPr>
        <p:sp>
          <p:nvSpPr>
            <p:cNvPr id="14" name="矩形: 对角圆角 6"/>
            <p:cNvSpPr/>
            <p:nvPr/>
          </p:nvSpPr>
          <p:spPr>
            <a:xfrm>
              <a:off x="2650102" y="2085549"/>
              <a:ext cx="6890371" cy="2571708"/>
            </a:xfrm>
            <a:prstGeom prst="round2DiagRect">
              <a:avLst>
                <a:gd name="adj1" fmla="val 23675"/>
                <a:gd name="adj2" fmla="val 0"/>
              </a:avLst>
            </a:prstGeom>
            <a:solidFill>
              <a:schemeClr val="bg1"/>
            </a:solidFill>
            <a:ln w="25400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39000">
                    <a:schemeClr val="accent6">
                      <a:lumMod val="50000"/>
                    </a:schemeClr>
                  </a:gs>
                  <a:gs pos="67000">
                    <a:schemeClr val="bg1"/>
                  </a:gs>
                  <a:gs pos="100000">
                    <a:schemeClr val="bg1"/>
                  </a:gs>
                </a:gsLst>
                <a:lin ang="1542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2928738" y="4496894"/>
              <a:ext cx="3354326" cy="323677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24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上半年钼生产量</a:t>
              </a:r>
              <a:endParaRPr lang="zh-CN" altLang="en-US" sz="2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grpSp>
          <p:nvGrpSpPr>
            <p:cNvPr id="35" name="组合 34"/>
            <p:cNvGrpSpPr/>
            <p:nvPr/>
          </p:nvGrpSpPr>
          <p:grpSpPr>
            <a:xfrm>
              <a:off x="3263440" y="2263184"/>
              <a:ext cx="1802142" cy="2033162"/>
              <a:chOff x="3263440" y="2263184"/>
              <a:chExt cx="1802142" cy="2033162"/>
            </a:xfrm>
          </p:grpSpPr>
          <p:sp>
            <p:nvSpPr>
              <p:cNvPr id="24" name="矩形 23"/>
              <p:cNvSpPr/>
              <p:nvPr/>
            </p:nvSpPr>
            <p:spPr>
              <a:xfrm>
                <a:off x="3575039" y="2263184"/>
                <a:ext cx="1473680" cy="2033162"/>
              </a:xfrm>
              <a:prstGeom prst="rect">
                <a:avLst/>
              </a:prstGeom>
              <a:noFill/>
              <a:ln w="19050">
                <a:solidFill>
                  <a:srgbClr val="008E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27" name="文本框 26"/>
              <p:cNvSpPr txBox="1"/>
              <p:nvPr/>
            </p:nvSpPr>
            <p:spPr>
              <a:xfrm>
                <a:off x="3575772" y="2263184"/>
                <a:ext cx="1489810" cy="2021493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钼都统计</a:t>
                </a:r>
                <a:r>
                  <a:rPr lang="zh-CN"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：</a:t>
                </a: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2020年上半年中国钼精矿生产量为100069实物吨，同比去年</a:t>
                </a:r>
                <a:r>
                  <a:rPr sz="1200" b="1">
                    <a:solidFill>
                      <a:srgbClr val="0070C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减少7.35%</a:t>
                </a: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，去年统计数据为108012实物吨。</a:t>
                </a:r>
                <a:endParaRPr sz="1200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  <a:cs typeface="华文细黑" panose="02010600040101010101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河南、内蒙古地区保持增长，</a:t>
                </a:r>
                <a:r>
                  <a:rPr lang="zh-CN"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其他地区均有缩减。</a:t>
                </a:r>
                <a:endParaRPr sz="1200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  <a:cs typeface="华文细黑" panose="02010600040101010101" charset="-122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3263440" y="3811057"/>
                <a:ext cx="312332" cy="485081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476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CN" altLang="en-US" sz="1600" b="1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钼精矿</a:t>
                </a:r>
                <a:endParaRPr lang="zh-CN" altLang="en-US" sz="16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34" name="组合 33"/>
            <p:cNvGrpSpPr/>
            <p:nvPr/>
          </p:nvGrpSpPr>
          <p:grpSpPr>
            <a:xfrm>
              <a:off x="5314731" y="2263088"/>
              <a:ext cx="1879859" cy="2033103"/>
              <a:chOff x="5315924" y="2263088"/>
              <a:chExt cx="1879859" cy="2033103"/>
            </a:xfrm>
          </p:grpSpPr>
          <p:sp>
            <p:nvSpPr>
              <p:cNvPr id="25" name="矩形 24"/>
              <p:cNvSpPr/>
              <p:nvPr/>
            </p:nvSpPr>
            <p:spPr>
              <a:xfrm>
                <a:off x="5705973" y="2263088"/>
                <a:ext cx="1447286" cy="2020120"/>
              </a:xfrm>
              <a:prstGeom prst="rect">
                <a:avLst/>
              </a:prstGeom>
              <a:noFill/>
              <a:ln w="19050">
                <a:solidFill>
                  <a:srgbClr val="008E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28" name="文本框 27"/>
              <p:cNvSpPr txBox="1"/>
              <p:nvPr/>
            </p:nvSpPr>
            <p:spPr>
              <a:xfrm>
                <a:off x="5705973" y="2263088"/>
                <a:ext cx="1489810" cy="1995409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钼都统计</a:t>
                </a:r>
                <a:r>
                  <a:rPr lang="zh-CN"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：</a:t>
                </a: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2020年上半年中国钼酸铵生产量为17778实物吨，同比去年</a:t>
                </a:r>
                <a:r>
                  <a:rPr sz="1200" b="1">
                    <a:solidFill>
                      <a:srgbClr val="0070C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减少12.23%</a:t>
                </a: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。</a:t>
                </a:r>
                <a:endParaRPr sz="1200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陕西同比增加11.18%</a:t>
                </a:r>
                <a:r>
                  <a:rPr lang="zh-CN"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，</a:t>
                </a: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辽宁、四川及其他地区产量均有减少。</a:t>
                </a:r>
                <a:endParaRPr sz="1200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32" name="矩形 31"/>
              <p:cNvSpPr/>
              <p:nvPr/>
            </p:nvSpPr>
            <p:spPr>
              <a:xfrm>
                <a:off x="5315924" y="3810790"/>
                <a:ext cx="390049" cy="485401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476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CN" altLang="en-US" sz="1600" b="1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钼酸铵</a:t>
                </a:r>
                <a:endParaRPr lang="zh-CN" altLang="en-US" sz="16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7331803" y="2262842"/>
              <a:ext cx="1860063" cy="2033617"/>
              <a:chOff x="7331803" y="2262842"/>
              <a:chExt cx="1860063" cy="2033617"/>
            </a:xfrm>
          </p:grpSpPr>
          <p:sp>
            <p:nvSpPr>
              <p:cNvPr id="26" name="矩形 25"/>
              <p:cNvSpPr/>
              <p:nvPr/>
            </p:nvSpPr>
            <p:spPr>
              <a:xfrm>
                <a:off x="7702056" y="2263185"/>
                <a:ext cx="1372502" cy="2033162"/>
              </a:xfrm>
              <a:prstGeom prst="rect">
                <a:avLst/>
              </a:prstGeom>
              <a:noFill/>
              <a:ln w="19050">
                <a:solidFill>
                  <a:srgbClr val="008E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29" name="文本框 28"/>
              <p:cNvSpPr txBox="1"/>
              <p:nvPr/>
            </p:nvSpPr>
            <p:spPr>
              <a:xfrm>
                <a:off x="7702056" y="2262842"/>
                <a:ext cx="1489810" cy="2020120"/>
              </a:xfrm>
              <a:prstGeom prst="rect">
                <a:avLst/>
              </a:prstGeom>
              <a:noFill/>
            </p:spPr>
            <p:txBody>
              <a:bodyPr vert="vert270" wrap="square" rtlCol="0">
                <a:spAutoFit/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钼都统计</a:t>
                </a:r>
                <a:r>
                  <a:rPr lang="zh-CN"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：</a:t>
                </a: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2020年上半年中国钼粉生产量为6599吨，同比</a:t>
                </a:r>
                <a:r>
                  <a:rPr sz="1200" b="1">
                    <a:solidFill>
                      <a:srgbClr val="0070C0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减少8.09%</a:t>
                </a: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。</a:t>
                </a:r>
                <a:endParaRPr sz="1200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陕西</a:t>
                </a:r>
                <a:r>
                  <a:rPr lang="zh-CN"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、江苏、河南均有减少，</a:t>
                </a:r>
                <a:r>
                  <a:rPr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四川</a:t>
                </a:r>
                <a:r>
                  <a:rPr lang="zh-CN" sz="1200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、辽宁等地区有所增加。</a:t>
                </a:r>
                <a:endParaRPr sz="1200"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7331803" y="3811058"/>
                <a:ext cx="370253" cy="485401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476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CN" altLang="en-US" sz="1600" b="1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钼粉</a:t>
                </a:r>
                <a:endParaRPr lang="zh-CN" altLang="en-US" sz="16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</p:grpSp>
      <p:pic>
        <p:nvPicPr>
          <p:cNvPr id="10" name="图片 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96890" y="567055"/>
            <a:ext cx="6179820" cy="598932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 rot="5400000">
            <a:off x="488950" y="457835"/>
            <a:ext cx="6129655" cy="6008370"/>
            <a:chOff x="2649369" y="2085549"/>
            <a:chExt cx="6890371" cy="2663248"/>
          </a:xfrm>
        </p:grpSpPr>
        <p:sp>
          <p:nvSpPr>
            <p:cNvPr id="14" name="矩形: 对角圆角 6"/>
            <p:cNvSpPr/>
            <p:nvPr/>
          </p:nvSpPr>
          <p:spPr>
            <a:xfrm>
              <a:off x="2649369" y="2085549"/>
              <a:ext cx="6890371" cy="2571708"/>
            </a:xfrm>
            <a:prstGeom prst="round2DiagRect">
              <a:avLst>
                <a:gd name="adj1" fmla="val 23675"/>
                <a:gd name="adj2" fmla="val 0"/>
              </a:avLst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97000">
                  <a:srgbClr val="FFFFFF">
                    <a:alpha val="100000"/>
                  </a:srgbClr>
                </a:gs>
                <a:gs pos="70000">
                  <a:schemeClr val="bg2"/>
                </a:gs>
                <a:gs pos="32000">
                  <a:schemeClr val="accent1">
                    <a:lumMod val="45000"/>
                    <a:lumOff val="55000"/>
                  </a:schemeClr>
                </a:gs>
              </a:gsLst>
              <a:lin ang="16980000" scaled="0"/>
            </a:gradFill>
            <a:ln w="25400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39000">
                    <a:schemeClr val="accent6">
                      <a:lumMod val="50000"/>
                    </a:schemeClr>
                  </a:gs>
                  <a:gs pos="62000">
                    <a:schemeClr val="bg1"/>
                  </a:gs>
                  <a:gs pos="100000">
                    <a:schemeClr val="bg1"/>
                  </a:gs>
                </a:gsLst>
                <a:lin ang="153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2886184" y="4539104"/>
              <a:ext cx="3354272" cy="209693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0"/>
            </a:gradFill>
            <a:ln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39000">
                    <a:schemeClr val="accent6">
                      <a:lumMod val="50000"/>
                    </a:schemeClr>
                  </a:gs>
                  <a:gs pos="67000">
                    <a:schemeClr val="bg1"/>
                  </a:gs>
                  <a:gs pos="100000">
                    <a:schemeClr val="bg1"/>
                  </a:gs>
                </a:gsLst>
                <a:lin ang="1482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zh-CN" altLang="en-US" sz="24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下半年钼都预测</a:t>
              </a:r>
              <a:endParaRPr lang="zh-CN" altLang="en-US" sz="2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grpSp>
          <p:nvGrpSpPr>
            <p:cNvPr id="35" name="组合 34"/>
            <p:cNvGrpSpPr/>
            <p:nvPr/>
          </p:nvGrpSpPr>
          <p:grpSpPr>
            <a:xfrm>
              <a:off x="2787222" y="2349530"/>
              <a:ext cx="2181635" cy="1946913"/>
              <a:chOff x="2787222" y="2349530"/>
              <a:chExt cx="2181635" cy="1946913"/>
            </a:xfrm>
          </p:grpSpPr>
          <p:sp>
            <p:nvSpPr>
              <p:cNvPr id="24" name="矩形 23"/>
              <p:cNvSpPr/>
              <p:nvPr/>
            </p:nvSpPr>
            <p:spPr>
              <a:xfrm>
                <a:off x="3132256" y="2349530"/>
                <a:ext cx="1836601" cy="1946631"/>
              </a:xfrm>
              <a:prstGeom prst="rect">
                <a:avLst/>
              </a:prstGeom>
              <a:noFill/>
              <a:ln w="19050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/>
              </a:p>
            </p:txBody>
          </p:sp>
          <p:sp>
            <p:nvSpPr>
              <p:cNvPr id="27" name="文本框 26"/>
              <p:cNvSpPr txBox="1"/>
              <p:nvPr/>
            </p:nvSpPr>
            <p:spPr>
              <a:xfrm>
                <a:off x="3143411" y="2349530"/>
                <a:ext cx="1776664" cy="194691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vert="vert270" wrap="square" rtlCol="0">
                <a:spAutoFit/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30000"/>
                  </a:lnSpc>
                </a:pPr>
                <a:r>
                  <a:rPr lang="zh-CN" altLang="en-US" sz="1400" b="1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中国增量：</a:t>
                </a:r>
                <a:r>
                  <a:rPr lang="zh-CN" altLang="en-US" sz="14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内蒙古、辽宁、黑龙江，预计</a:t>
                </a:r>
                <a:r>
                  <a:rPr lang="en-US" altLang="zh-CN" sz="14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9</a:t>
                </a:r>
                <a:r>
                  <a:rPr lang="zh-CN" altLang="en-US" sz="14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月份以后中国钼矿全国总产量有望增加至</a:t>
                </a:r>
                <a:r>
                  <a:rPr lang="en-US" altLang="zh-CN" sz="14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20000</a:t>
                </a:r>
                <a:r>
                  <a:rPr lang="zh-CN" altLang="en-US" sz="14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吨</a:t>
                </a:r>
                <a:r>
                  <a:rPr lang="en-US" altLang="zh-CN" sz="14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/</a:t>
                </a:r>
                <a:r>
                  <a:rPr lang="zh-CN" altLang="en-US" sz="14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月。</a:t>
                </a:r>
                <a:endParaRPr lang="zh-CN" altLang="en-US" sz="14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  <a:cs typeface="华文细黑" panose="02010600040101010101" charset="-122"/>
                </a:endParaRPr>
              </a:p>
              <a:p>
                <a:pPr>
                  <a:lnSpc>
                    <a:spcPct val="130000"/>
                  </a:lnSpc>
                </a:pPr>
                <a:r>
                  <a:rPr lang="zh-CN" altLang="en-US" sz="1400" b="1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进口原料：</a:t>
                </a:r>
                <a:r>
                  <a:rPr lang="zh-CN" altLang="en-US" sz="140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细黑" panose="02010600040101010101" charset="-122"/>
                    <a:ea typeface="华文细黑" panose="02010600040101010101" charset="-122"/>
                    <a:cs typeface="华文细黑" panose="02010600040101010101" charset="-122"/>
                  </a:rPr>
                  <a:t>南美进口钼原料恐难缩减，北美进口钼原料可能增加，预计进口总量继续保持高位，个别月份有再增空间。</a:t>
                </a:r>
                <a:endParaRPr lang="zh-CN" altLang="en-US" sz="1400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细黑" panose="02010600040101010101" charset="-122"/>
                  <a:ea typeface="华文细黑" panose="02010600040101010101" charset="-122"/>
                  <a:cs typeface="华文细黑" panose="02010600040101010101" charset="-122"/>
                </a:endParaRPr>
              </a:p>
            </p:txBody>
          </p:sp>
          <p:sp>
            <p:nvSpPr>
              <p:cNvPr id="31" name="矩形 30"/>
              <p:cNvSpPr/>
              <p:nvPr/>
            </p:nvSpPr>
            <p:spPr>
              <a:xfrm>
                <a:off x="2787222" y="3850598"/>
                <a:ext cx="312647" cy="445563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14820000" scaled="0"/>
              </a:gradFill>
              <a:ln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39000">
                      <a:schemeClr val="accent6">
                        <a:lumMod val="50000"/>
                      </a:schemeClr>
                    </a:gs>
                    <a:gs pos="67000">
                      <a:schemeClr val="bg1"/>
                    </a:gs>
                    <a:gs pos="100000">
                      <a:schemeClr val="bg1"/>
                    </a:gs>
                  </a:gsLst>
                  <a:lin ang="1482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>
                <a:scene3d>
                  <a:camera prst="orthographicFront"/>
                  <a:lightRig rig="threePt" dir="t"/>
                </a:scene3d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zh-CN" altLang="en-US" sz="1600" b="1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原料供应</a:t>
                </a:r>
                <a:endParaRPr lang="zh-CN" altLang="en-US" sz="16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p:grpSp>
      </p:grpSp>
      <p:sp>
        <p:nvSpPr>
          <p:cNvPr id="8" name="Title 6"/>
          <p:cNvSpPr txBox="1"/>
          <p:nvPr>
            <p:custDataLst>
              <p:tags r:id="rId1"/>
            </p:custDataLst>
          </p:nvPr>
        </p:nvSpPr>
        <p:spPr>
          <a:xfrm>
            <a:off x="6263640" y="836930"/>
            <a:ext cx="5205730" cy="20135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86000">
                <a:schemeClr val="accent6">
                  <a:lumMod val="20000"/>
                  <a:lumOff val="80000"/>
                </a:schemeClr>
              </a:gs>
            </a:gsLst>
            <a:lin ang="2640000" scaled="0"/>
          </a:gradFill>
          <a:ln w="3175">
            <a:noFill/>
            <a:prstDash val="dash"/>
          </a:ln>
        </p:spPr>
        <p:txBody>
          <a:bodyPr wrap="square" lIns="91440" tIns="45720" rIns="91440" bIns="45720" anchor="t" anchorCtr="0">
            <a:noAutofit/>
            <a:scene3d>
              <a:camera prst="orthographicFront"/>
              <a:lightRig rig="threePt" dir="t"/>
            </a:scene3d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>
              <a:lnSpc>
                <a:spcPct val="150000"/>
              </a:lnSpc>
            </a:pPr>
            <a:r>
              <a:rPr lang="zh-CN" altLang="zh-CN" sz="1400">
                <a:latin typeface="华文中宋" panose="02010600040101010101" pitchFamily="2" charset="-122"/>
                <a:ea typeface="华文中宋" panose="02010600040101010101" pitchFamily="2" charset="-122"/>
                <a:cs typeface="宋体" panose="02010600030101010101" pitchFamily="2" charset="-122"/>
                <a:sym typeface="+mn-ea"/>
              </a:rPr>
              <a:t>　</a:t>
            </a:r>
            <a:r>
              <a:rPr lang="zh-CN" altLang="zh-CN" sz="140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宋体" panose="02010600030101010101" pitchFamily="2" charset="-122"/>
                <a:sym typeface="+mn-ea"/>
              </a:rPr>
              <a:t>●</a:t>
            </a:r>
            <a:r>
              <a:rPr lang="zh-CN" altLang="zh-CN" sz="1400">
                <a:latin typeface="华文中宋" panose="02010600040101010101" pitchFamily="2" charset="-122"/>
                <a:ea typeface="华文中宋" panose="02010600040101010101" pitchFamily="2" charset="-122"/>
                <a:cs typeface="宋体" panose="02010600030101010101" pitchFamily="2" charset="-122"/>
                <a:sym typeface="+mn-ea"/>
              </a:rPr>
              <a:t>钼都贸易网专注于钼、钨行业服务与研究，</a:t>
            </a:r>
            <a:r>
              <a:rPr altLang="zh-CN" sz="1400">
                <a:latin typeface="华文中宋" panose="02010600040101010101" pitchFamily="2" charset="-122"/>
                <a:ea typeface="华文中宋" panose="0201060004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zh-CN" sz="1400">
                <a:latin typeface="华文中宋" panose="02010600040101010101" pitchFamily="2" charset="-122"/>
                <a:ea typeface="华文中宋" panose="02010600040101010101" pitchFamily="2" charset="-122"/>
                <a:cs typeface="宋体" panose="02010600030101010101" pitchFamily="2" charset="-122"/>
                <a:sym typeface="+mn-ea"/>
              </a:rPr>
              <a:t>致力于提供市场报价、数据统计、行业资讯、数据研究、调研报告、企业服务等全方位、一体化的一站式管家服务。</a:t>
            </a:r>
            <a:endParaRPr lang="zh-CN" altLang="zh-CN" sz="1400" dirty="0">
              <a:latin typeface="华文中宋" panose="02010600040101010101" pitchFamily="2" charset="-122"/>
              <a:ea typeface="华文中宋" panose="0201060004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zh-CN" sz="1400">
                <a:latin typeface="华文中宋" panose="02010600040101010101" pitchFamily="2" charset="-122"/>
                <a:ea typeface="华文中宋" panose="02010600040101010101" pitchFamily="2" charset="-122"/>
                <a:cs typeface="宋体" panose="02010600030101010101" pitchFamily="2" charset="-122"/>
                <a:sym typeface="+mn-ea"/>
              </a:rPr>
              <a:t>　</a:t>
            </a:r>
            <a:r>
              <a:rPr lang="zh-CN" altLang="zh-CN" sz="140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宋体" panose="02010600030101010101" pitchFamily="2" charset="-122"/>
                <a:sym typeface="+mn-ea"/>
              </a:rPr>
              <a:t>●</a:t>
            </a:r>
            <a:r>
              <a:rPr lang="zh-CN" altLang="zh-CN" sz="1400">
                <a:latin typeface="华文中宋" panose="02010600040101010101" pitchFamily="2" charset="-122"/>
                <a:ea typeface="华文中宋" panose="02010600040101010101" pitchFamily="2" charset="-122"/>
                <a:cs typeface="宋体" panose="02010600030101010101" pitchFamily="2" charset="-122"/>
                <a:sym typeface="+mn-ea"/>
              </a:rPr>
              <a:t>钼都贸易网拥有注册会员</a:t>
            </a:r>
            <a:r>
              <a:rPr altLang="zh-CN" sz="1400">
                <a:latin typeface="华文中宋" panose="02010600040101010101" pitchFamily="2" charset="-122"/>
                <a:ea typeface="华文中宋" panose="02010600040101010101" pitchFamily="2" charset="-122"/>
                <a:cs typeface="宋体" panose="02010600030101010101" pitchFamily="2" charset="-122"/>
                <a:sym typeface="+mn-ea"/>
              </a:rPr>
              <a:t>5000</a:t>
            </a:r>
            <a:r>
              <a:rPr lang="zh-CN" altLang="zh-CN" sz="1400">
                <a:latin typeface="华文中宋" panose="02010600040101010101" pitchFamily="2" charset="-122"/>
                <a:ea typeface="华文中宋" panose="02010600040101010101" pitchFamily="2" charset="-122"/>
                <a:cs typeface="宋体" panose="02010600030101010101" pitchFamily="2" charset="-122"/>
                <a:sym typeface="+mn-ea"/>
              </a:rPr>
              <a:t>余家，普通、黄金、白金等付费会员上千家，其中钼、钨行业几乎所有大中型生产企业、贸易公司均为付费会员，并建立了长期、紧密的服务与合作机制。</a:t>
            </a:r>
            <a:endParaRPr lang="zh-CN" altLang="zh-CN" sz="1400" spc="2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中宋" panose="02010600040101010101" pitchFamily="2" charset="-122"/>
              <a:ea typeface="华文中宋" panose="0201060004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 rot="5400000">
            <a:off x="2971246" y="1389777"/>
            <a:ext cx="1590675" cy="4391660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 rot="5400000">
            <a:off x="3116580" y="1266825"/>
            <a:ext cx="1301115" cy="4390390"/>
          </a:xfrm>
          <a:prstGeom prst="rect">
            <a:avLst/>
          </a:prstGeom>
          <a:noFill/>
        </p:spPr>
        <p:txBody>
          <a:bodyPr vert="vert270" wrap="square" rtlCol="0">
            <a:spAutoFit/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国外消费：</a:t>
            </a:r>
            <a:r>
              <a:rPr lang="zh-CN" altLang="en-US" sz="1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预计欧美地区经济重启仍存阻力，疫情带来的压力仍将存在，终端行业消费复苏进程缓慢</a:t>
            </a:r>
            <a:r>
              <a:rPr lang="zh-CN" altLang="en-US" sz="1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。</a:t>
            </a:r>
            <a:endParaRPr lang="zh-CN" altLang="en-US" sz="1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中国市场：</a:t>
            </a:r>
            <a:r>
              <a:rPr lang="zh-CN" altLang="en-US" sz="1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预计中国市场钼铁消费量有望保持常规水平，钼化工、制品消费量三季度预计略减。</a:t>
            </a:r>
            <a:endParaRPr lang="zh-CN" altLang="en-US" sz="1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</a:endParaRPr>
          </a:p>
        </p:txBody>
      </p:sp>
      <p:sp>
        <p:nvSpPr>
          <p:cNvPr id="7" name="矩形 6"/>
          <p:cNvSpPr/>
          <p:nvPr/>
        </p:nvSpPr>
        <p:spPr>
          <a:xfrm rot="5400000">
            <a:off x="1933575" y="2109470"/>
            <a:ext cx="270510" cy="101536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536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下游消费</a:t>
            </a:r>
            <a:endParaRPr lang="zh-CN" altLang="en-US" sz="1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矩形 10"/>
          <p:cNvSpPr/>
          <p:nvPr/>
        </p:nvSpPr>
        <p:spPr>
          <a:xfrm rot="5400000">
            <a:off x="2971246" y="3279537"/>
            <a:ext cx="1590675" cy="439166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 rot="5400000">
            <a:off x="3116580" y="3220720"/>
            <a:ext cx="1301115" cy="4390390"/>
          </a:xfrm>
          <a:prstGeom prst="rect">
            <a:avLst/>
          </a:prstGeom>
          <a:noFill/>
        </p:spPr>
        <p:txBody>
          <a:bodyPr vert="vert270" wrap="square" rtlCol="0">
            <a:spAutoFit/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钼精矿：</a:t>
            </a:r>
            <a:r>
              <a:rPr lang="zh-CN" altLang="en-US" sz="1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新增产能供应考验钼精矿红线价格</a:t>
            </a:r>
            <a:r>
              <a:rPr lang="en-US" altLang="zh-CN" sz="1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1200</a:t>
            </a:r>
            <a:r>
              <a:rPr lang="zh-CN" altLang="en-US" sz="1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元</a:t>
            </a:r>
            <a:r>
              <a:rPr lang="en-US" altLang="zh-CN" sz="1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/</a:t>
            </a:r>
            <a:r>
              <a:rPr lang="zh-CN" altLang="en-US" sz="1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吨度支撑。</a:t>
            </a:r>
            <a:endParaRPr lang="zh-CN" altLang="en-US" sz="1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国际氧化钼：</a:t>
            </a:r>
            <a:r>
              <a:rPr lang="en-US" sz="1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7-8</a:t>
            </a:r>
            <a:r>
              <a:rPr lang="zh-CN" altLang="en-US" sz="1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美金中轴区间将受欧美复工情况及中国供需左右</a:t>
            </a:r>
            <a:r>
              <a:rPr lang="zh-CN" altLang="en-US" sz="14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。</a:t>
            </a:r>
            <a:endParaRPr lang="zh-CN" altLang="en-US" sz="140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细黑" panose="02010600040101010101" charset="-122"/>
              <a:ea typeface="华文细黑" panose="02010600040101010101" charset="-122"/>
              <a:cs typeface="华文细黑" panose="02010600040101010101" charset="-122"/>
            </a:endParaRPr>
          </a:p>
        </p:txBody>
      </p:sp>
      <p:sp>
        <p:nvSpPr>
          <p:cNvPr id="13" name="矩形 12"/>
          <p:cNvSpPr/>
          <p:nvPr/>
        </p:nvSpPr>
        <p:spPr>
          <a:xfrm rot="5400000">
            <a:off x="1938020" y="4032250"/>
            <a:ext cx="270510" cy="100584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51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>
            <a:scene3d>
              <a:camera prst="orthographicFront"/>
              <a:lightRig rig="threePt" dir="t"/>
            </a:scene3d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CN" altLang="en-US" sz="16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钼价预期</a:t>
            </a:r>
            <a:endParaRPr lang="zh-CN" altLang="en-US" sz="16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5" name="图片 14" descr="钼都贸易网公众号二维码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095" y="2821940"/>
            <a:ext cx="1965960" cy="1965960"/>
          </a:xfrm>
          <a:prstGeom prst="rect">
            <a:avLst/>
          </a:prstGeom>
        </p:spPr>
      </p:pic>
      <p:pic>
        <p:nvPicPr>
          <p:cNvPr id="16" name="图片 15" descr="钨钼云商二维码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4955" y="2850515"/>
            <a:ext cx="1937385" cy="1937385"/>
          </a:xfrm>
          <a:prstGeom prst="rect">
            <a:avLst/>
          </a:prstGeom>
        </p:spPr>
      </p:pic>
      <p:sp>
        <p:nvSpPr>
          <p:cNvPr id="17" name="矩形 16"/>
          <p:cNvSpPr/>
          <p:nvPr/>
        </p:nvSpPr>
        <p:spPr>
          <a:xfrm>
            <a:off x="6657340" y="4845685"/>
            <a:ext cx="4812030" cy="156845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en-US" sz="16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  <a:cs typeface="宋体" panose="02010600030101010101" pitchFamily="2" charset="-122"/>
                <a:sym typeface="+mn-ea"/>
              </a:rPr>
              <a:t>扫描上方</a:t>
            </a:r>
            <a:r>
              <a:rPr lang="zh-CN" altLang="en-US" sz="1600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  <a:cs typeface="宋体" panose="02010600030101010101" pitchFamily="2" charset="-122"/>
                <a:sym typeface="+mn-ea"/>
              </a:rPr>
              <a:t>公众号关注我们，获取更多内容。</a:t>
            </a:r>
            <a:endParaRPr lang="zh-CN" altLang="en-US" sz="16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中宋" panose="02010600040101010101" pitchFamily="2" charset="-122"/>
              <a:ea typeface="华文中宋" panose="0201060004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  <a:cs typeface="宋体" panose="02010600030101010101" pitchFamily="2" charset="-122"/>
              </a:rPr>
              <a:t>我们长期致力于钼数据统计、市场调研等研究工作，每期钼供需数据已成为全球最受关注和期待产品。</a:t>
            </a:r>
            <a:endParaRPr lang="zh-CN" altLang="en-US" sz="16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中宋" panose="02010600040101010101" pitchFamily="2" charset="-122"/>
              <a:ea typeface="华文中宋" panose="02010600040101010101" pitchFamily="2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  <a:cs typeface="宋体" panose="02010600030101010101" pitchFamily="2" charset="-122"/>
              </a:rPr>
              <a:t>合作联系</a:t>
            </a:r>
            <a:r>
              <a:rPr lang="zh-CN" altLang="en-US" sz="16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  <a:cs typeface="宋体" panose="02010600030101010101" pitchFamily="2" charset="-122"/>
              </a:rPr>
              <a:t>：王振宇</a:t>
            </a:r>
            <a:r>
              <a:rPr lang="en-US" altLang="zh-CN" sz="16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华文中宋" panose="02010600040101010101" pitchFamily="2" charset="-122"/>
                <a:ea typeface="华文中宋" panose="02010600040101010101" pitchFamily="2" charset="-122"/>
                <a:cs typeface="宋体" panose="02010600030101010101" pitchFamily="2" charset="-122"/>
              </a:rPr>
              <a:t>13592685017</a:t>
            </a:r>
            <a:endParaRPr lang="zh-CN" altLang="en-US" sz="16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华文中宋" panose="02010600040101010101" pitchFamily="2" charset="-122"/>
              <a:ea typeface="华文中宋" panose="0201060004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8" name="图片 17" descr="LOGO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9248775" y="198120"/>
            <a:ext cx="2204720" cy="600075"/>
          </a:xfrm>
          <a:prstGeom prst="rect">
            <a:avLst/>
          </a:prstGeom>
        </p:spPr>
      </p:pic>
    </p:spTree>
    <p:custDataLst>
      <p:tags r:id="rId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UNIT_BK_DARK_LIGHT" val="2"/>
  <p:tag name="KSO_WM_SLIDE_BACKGROUND_TYPE" val="frame"/>
  <p:tag name="KSO_WM_SLIDE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2"/>
  <p:tag name="KSO_WM_UNIT_LAYERLEVEL" val="1"/>
  <p:tag name="KSO_WM_TAG_VERSION" val="1.0"/>
  <p:tag name="KSO_WM_BEAUTIFY_FLAG" val="#wm#"/>
  <p:tag name="KSO_WM_UNIT_TYPE" val="i"/>
  <p:tag name="KSO_WM_UNIT_INDEX" val="2"/>
  <p:tag name="KSO_WM_SLIDE_BACKGROUND_TYPE" val="frame"/>
  <p:tag name="KSO_WM_SLIDE_BK_DARK_LIGHT" val="2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3"/>
  <p:tag name="KSO_WM_UNIT_LAYERLEVEL" val="1"/>
  <p:tag name="KSO_WM_TAG_VERSION" val="1.0"/>
  <p:tag name="KSO_WM_BEAUTIFY_FLAG" val="#wm#"/>
  <p:tag name="KSO_WM_UNIT_TYPE" val="i"/>
  <p:tag name="KSO_WM_UNIT_INDEX" val="3"/>
  <p:tag name="KSO_WM_SLIDE_BACKGROUND_TYPE" val="frame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leftRight"/>
  <p:tag name="KSO_WM_SLIDE_BK_DARK_LIGHT" val="2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4*i*2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4*i*2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4*i*3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topBottom"/>
  <p:tag name="KSO_WM_SLIDE_BK_DARK_LIGHT" val="2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5*i*2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5*i*3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5*i*2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bottomTop"/>
  <p:tag name="KSO_WM_SLIDE_BK_DARK_LIGHT" val="2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6*i*2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6*i*3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6*i*2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7*i*2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7*i*3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navigation"/>
  <p:tag name="KSO_WM_SLIDE_BK_DARK_LIGHT" val="2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belt"/>
  <p:tag name="KSO_WM_SLIDE_BK_DARK_LIGHT" val="2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8*i*2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8*i*2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6569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6569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TEMPLATE_CATEGORY" val="custom"/>
  <p:tag name="KSO_WM_TEMPLATE_INDEX" val="20186569"/>
  <p:tag name="KSO_WM_TAG_VERSION" val="1.0"/>
  <p:tag name="KSO_WM_TEMPLATE_THUMBS_INDEX" val="1、5、6、7、8、10、13、15"/>
  <p:tag name="KSO_WM_BEAUTIFY_FLAG" val="#wm#"/>
  <p:tag name="KSO_WM_TEMPLATE_SUBCATEGORY" val="0"/>
  <p:tag name="KSO_WM_TEMPLATE_MASTER_TYPE" val="1"/>
  <p:tag name="KSO_WM_TEMPLATE_COLOR_TYPE" val="1"/>
  <p:tag name="KSO_WM_TEMPLATE_MASTER_THUMB_INDEX" val="18"/>
  <p:tag name="KSO_WM_UNIT_SHOW_EDIT_AREA_INDICATION" val="0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TYPE" val="i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UNIT_BK_DARK_LIGHT" val="2"/>
  <p:tag name="KSO_WM_SLIDE_BACKGROUND_TYPE" val="frame"/>
  <p:tag name="KSO_WM_SLIDE_BK_DARK_LIGHT" val="2"/>
  <p:tag name="KSO_WM_UNIT_FILL_FORE_SCHEMECOLOR_INDEX_BRIGHTNESS" val="0"/>
  <p:tag name="KSO_WM_UNIT_FILL_FORE_SCHEMECOLOR_INDEX" val="16"/>
  <p:tag name="KSO_WM_UNIT_FILL_TYPE" val="1"/>
  <p:tag name="KSO_WM_UNIT_TEXT_FILL_FORE_SCHEMECOLOR_INDEX_BRIGHTNESS" val="0.15"/>
  <p:tag name="KSO_WM_UNIT_TEXT_FILL_FORE_SCHEMECOLOR_INDEX" val="13"/>
  <p:tag name="KSO_WM_UNIT_TEXT_FILL_TYPE" val="1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2"/>
  <p:tag name="KSO_WM_UNIT_LAYERLEVEL" val="1"/>
  <p:tag name="KSO_WM_TAG_VERSION" val="1.0"/>
  <p:tag name="KSO_WM_BEAUTIFY_FLAG" val="#wm#"/>
  <p:tag name="KSO_WM_UNIT_TYPE" val="i"/>
  <p:tag name="KSO_WM_UNIT_INDEX" val="2"/>
  <p:tag name="KSO_WM_SLIDE_BACKGROUND_TYPE" val="frame"/>
  <p:tag name="KSO_WM_SLIDE_BK_DARK_LIGHT" val="2"/>
  <p:tag name="KSO_WM_UNIT_FILL_FORE_SCHEMECOLOR_INDEX_BRIGHTNESS" val="0"/>
  <p:tag name="KSO_WM_UNIT_FILL_FORE_SCHEMECOLOR_INDEX" val="5"/>
  <p:tag name="KSO_WM_UNIT_FILL_TYPE" val="1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3"/>
  <p:tag name="KSO_WM_UNIT_LAYERLEVEL" val="1"/>
  <p:tag name="KSO_WM_TAG_VERSION" val="1.0"/>
  <p:tag name="KSO_WM_BEAUTIFY_FLAG" val="#wm#"/>
  <p:tag name="KSO_WM_UNIT_TYPE" val="i"/>
  <p:tag name="KSO_WM_UNIT_INDEX" val="3"/>
  <p:tag name="KSO_WM_SLIDE_BACKGROUND_TYPE" val="frame"/>
  <p:tag name="KSO_WM_SLIDE_BK_DARK_LIGHT" val="2"/>
  <p:tag name="KSO_WM_UNIT_FILL_FORE_SCHEMECOLOR_INDEX_BRIGHTNESS" val="0"/>
  <p:tag name="KSO_WM_UNIT_FILL_FORE_SCHEMECOLOR_INDEX" val="5"/>
  <p:tag name="KSO_WM_UNIT_FILL_TYPE" val="1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01893_1*i*1"/>
  <p:tag name="KSO_WM_TEMPLATE_CATEGORY" val="diagram"/>
  <p:tag name="KSO_WM_TEMPLATE_INDEX" val="20201893"/>
  <p:tag name="KSO_WM_UNIT_LAYERLEVEL" val="1"/>
  <p:tag name="KSO_WM_TAG_VERSION" val="1.0"/>
  <p:tag name="KSO_WM_BEAUTIFY_FLAG" val="#wm#"/>
  <p:tag name="KSO_WM_UNIT_BLOCK" val="0"/>
  <p:tag name="KSO_WM_UNIT_SM_LIMIT_TYPE" val="1"/>
  <p:tag name="KSO_WM_UNIT_PLACING_PICTURE_MD4" val="0"/>
  <p:tag name="KSO_WM_UNIT_LINE_FORE_SCHEMECOLOR_INDEX_BRIGHTNESS" val="0.5"/>
  <p:tag name="KSO_WM_UNIT_LINE_FORE_SCHEMECOLOR_INDEX" val="13"/>
  <p:tag name="KSO_WM_UNIT_LINE_FILL_TYPE" val="2"/>
</p:tagLst>
</file>

<file path=ppt/tags/tag186.xml><?xml version="1.0" encoding="utf-8"?>
<p:tagLst xmlns:p="http://schemas.openxmlformats.org/presentationml/2006/main">
  <p:tag name="KSO_WM_UNIT_ISCONTENTSTITLE" val="0"/>
  <p:tag name="KSO_WM_UNIT_PRESET_TEXT" val="点击添加大标题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1893_1*a*1"/>
  <p:tag name="KSO_WM_TEMPLATE_CATEGORY" val="diagram"/>
  <p:tag name="KSO_WM_TEMPLATE_INDEX" val="20201893"/>
  <p:tag name="KSO_WM_UNIT_LAYERLEVEL" val="1"/>
  <p:tag name="KSO_WM_TAG_VERSION" val="1.0"/>
  <p:tag name="KSO_WM_BEAUTIFY_FLAG" val="#wm#"/>
  <p:tag name="KSO_WM_UNIT_DEFAULT_FONT" val="32;36;4"/>
  <p:tag name="KSO_WM_UNIT_BLOCK" val="0"/>
  <p:tag name="KSO_WM_UNIT_ISNUMDGMTITLE" val="0"/>
  <p:tag name="KSO_WM_UNIT_PLACING_PICTURE_MD4" val="0"/>
  <p:tag name="KSO_WM_UNIT_SMARTLAYOUT_COMPRESS_INFO" val="{&#10;    &quot;id&quot;: &quot;2020-07-03T11:54:51&quot;,&#10;    &quot;max&quot;: 19.86866478146527,&#10;    &quot;topChanged&quot;: 1.6820712289700168e-06&#10;}&#10;"/>
  <p:tag name="KSO_WM_UNIT_LAST_MAX_FONTSIZE" val="720"/>
</p:tagLst>
</file>

<file path=ppt/tags/tag187.xml><?xml version="1.0" encoding="utf-8"?>
<p:tagLst xmlns:p="http://schemas.openxmlformats.org/presentationml/2006/main">
  <p:tag name="KSO_WM_UNIT_PRESET_TEXT" val="单击此处输入你的正文，文字是您思想的提炼，为了最终演示发布的良好效果，请尽量言简意赅的阐述观点；&#13;根据需要可酌情增减文字，以便观者可以准确理解您所传达的信息。"/>
  <p:tag name="KSO_WM_UNIT_NOCLEAR" val="0"/>
  <p:tag name="KSO_WM_UNIT_VALUE" val="2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1893_1*f*1"/>
  <p:tag name="KSO_WM_TEMPLATE_CATEGORY" val="diagram"/>
  <p:tag name="KSO_WM_TEMPLATE_INDEX" val="20201893"/>
  <p:tag name="KSO_WM_UNIT_LAYERLEVEL" val="1"/>
  <p:tag name="KSO_WM_TAG_VERSION" val="1.0"/>
  <p:tag name="KSO_WM_BEAUTIFY_FLAG" val="#wm#"/>
  <p:tag name="KSO_WM_UNIT_DEFAULT_FONT" val="14;16;2"/>
  <p:tag name="KSO_WM_UNIT_BLOCK" val="0"/>
  <p:tag name="KSO_WM_UNIT_SM_LIMIT_TYPE" val="1"/>
  <p:tag name="KSO_WM_UNIT_PLACING_PICTURE_MD4" val="0"/>
  <p:tag name="KSO_WM_UNIT_SUBTYPE" val="a"/>
  <p:tag name="KSO_WM_UNIT_TEXT_FILL_FORE_SCHEMECOLOR_INDEX_BRIGHTNESS" val="0.35"/>
  <p:tag name="KSO_WM_UNIT_TEXT_FILL_FORE_SCHEMECOLOR_INDEX" val="13"/>
  <p:tag name="KSO_WM_UNIT_TEXT_FILL_TYPE" val="1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1893_1*i*2"/>
  <p:tag name="KSO_WM_TEMPLATE_CATEGORY" val="diagram"/>
  <p:tag name="KSO_WM_TEMPLATE_INDEX" val="20201893"/>
  <p:tag name="KSO_WM_UNIT_LAYERLEVEL" val="1"/>
  <p:tag name="KSO_WM_TAG_VERSION" val="1.0"/>
  <p:tag name="KSO_WM_BEAUTIFY_FLAG" val="#wm#"/>
  <p:tag name="KSO_WM_UNIT_BLOCK" val="0"/>
  <p:tag name="KSO_WM_UNIT_SM_LIMIT_TYPE" val="1"/>
  <p:tag name="KSO_WM_UNIT_PLACING_PICTURE_MD4" val="0"/>
  <p:tag name="KSO_WM_UNIT_FILL_FORE_SCHEMECOLOR_INDEX_BRIGHTNESS" val="0"/>
  <p:tag name="KSO_WM_UNIT_FILL_FORE_SCHEMECOLOR_INDEX" val="5"/>
  <p:tag name="KSO_WM_UNIT_FILL_TYPE" val="1"/>
</p:tagLst>
</file>

<file path=ppt/tags/tag189.xml><?xml version="1.0" encoding="utf-8"?>
<p:tagLst xmlns:p="http://schemas.openxmlformats.org/presentationml/2006/main">
  <p:tag name="KSO_WM_UNIT_PLACING_PICTURE_USER_VIEWPORT" val="{&quot;height&quot;:1649,&quot;width&quot;:6056}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TEMPLATE_CATEGORY" val="diagram"/>
  <p:tag name="KSO_WM_TEMPLATE_INDEX" val="20201893"/>
  <p:tag name="KSO_WM_TAG_VERSION" val="1.0"/>
  <p:tag name="KSO_WM_SLIDE_ID" val="diagram20201893_1"/>
  <p:tag name="KSO_WM_SLIDE_INDEX" val="1"/>
  <p:tag name="KSO_WM_SLIDE_ITEM_CNT" val="0"/>
  <p:tag name="KSO_WM_SLIDE_LAYOUT" val="a_d_f"/>
  <p:tag name="KSO_WM_SLIDE_LAYOUT_CNT" val="1_1_1"/>
  <p:tag name="KSO_WM_SLIDE_TYPE" val="text"/>
  <p:tag name="KSO_WM_SLIDE_SUBTYPE" val="picTxt"/>
  <p:tag name="KSO_WM_BEAUTIFY_FLAG" val="#wm#"/>
  <p:tag name="KSO_WM_TEMPLATE_SUBCATEGORY" val="11"/>
  <p:tag name="KSO_WM_TEMPLATE_MASTER_TYPE" val="0"/>
  <p:tag name="KSO_WM_TEMPLATE_COLOR_TYPE" val="1"/>
  <p:tag name="KSO_WM_SLIDE_BACKGROUND" val="[&quot;general&quot;,&quot;frame&quot;]"/>
  <p:tag name="KSO_WM_SLIDE_RATIO" val="1.777778"/>
  <p:tag name="KSO_WM_CHIP_INFOS" val="{&quot;layout_type&quot;:&quot;topbottom&quot;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}"/>
  <p:tag name="KSO_WM_CHIP_FILLPROP" val="[[{&quot;fill_id&quot;:&quot;d82b602544b3476597446aea0e225020&quot;,&quot;fill_align&quot;:&quot;cm&quot;,&quot;text_align&quot;:&quot;cm&quot;,&quot;text_direction&quot;:&quot;horizontal&quot;,&quot;chip_types&quot;:[&quot;text&quot;]},{&quot;fill_id&quot;:&quot;0c849bedf53c45408a47b3fa0ef42750&quot;,&quot;fill_align&quot;:&quot;lb&quot;,&quot;text_align&quot;:&quot;lb&quot;,&quot;text_direction&quot;:&quot;horizontal&quot;,&quot;chip_types&quot;:[&quot;header&quot;]},{&quot;fill_id&quot;:&quot;947ee1200e78425691d8a7f477a999be&quot;,&quot;fill_align&quot;:&quot;lt&quot;,&quot;text_align&quot;:&quot;lt&quot;,&quot;text_direction&quot;:&quot;horizontal&quot;,&quot;chip_types&quot;:[&quot;text&quot;]},{&quot;fill_id&quot;:&quot;dd8de131a7d3459b8bb0fa1d14c7444e&quot;,&quot;fill_align&quot;:&quot;cm&quot;,&quot;text_align&quot;:&quot;cm&quot;,&quot;text_direction&quot;:&quot;horizontal&quot;,&quot;chip_types&quot;:[&quot;picture&quot;]}]]"/>
  <p:tag name="KSO_WM_SLIDE_SIZE" val="857*540"/>
  <p:tag name="KSO_WM_SLIDE_POSITION" val="50*0"/>
  <p:tag name="KSO_WM_CHIP_XID" val="5ef2072ea491bb0086638a24"/>
  <p:tag name="KSO_WM_CHIP_GROUPID" val="5ef2072ea491bb0086638a23"/>
  <p:tag name="KSO_WM_SLIDE_BK_DARK_LIGHT" val="2"/>
  <p:tag name="KSO_WM_SLIDE_BACKGROUND_TYPE" val="frame"/>
  <p:tag name="KSO_WM_SLIDE_SUPPORT_FEATURE_TYPE" val="0"/>
  <p:tag name="KSO_WM_TEMPLATE_ASSEMBLE_XID" val="5ef55495ea5a3ac527a18a3c"/>
  <p:tag name="KSO_WM_TEMPLATE_ASSEMBLE_GROUPID" val="5ef55495ea5a3ac527a18a3c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,{&quot;bottom&quot;:0,&quot;bottomAbs&quot;:false,&quot;left&quot;:0,&quot;leftAbs&quot;:false,&quot;right&quot;:0,&quot;rightAbs&quot;:false,&quot;top&quot;:0,&quot;topAbs&quot;:false,&quot;type&quot;:&quot;frame&quot;}],&quot;direction&quot;:1,&quot;id&quot;:&quot;2020-07-03T11:54:51&quot;,&quot;maxSize&quot;:{&quot;size1&quot;:62.733792589480679},&quot;minSize&quot;:{&quot;size1&quot;:37.733792589480679},&quot;normalSize&quot;:{&quot;size1&quot;:50.933792589480674},&quot;subLayout&quot;:[{&quot;horizontalAlign&quot;:2,&quot;id&quot;:&quot;2020-07-03T11:54:51&quot;,&quot;margin&quot;:{&quot;bottom&quot;:3.369999885559082,&quot;left&quot;:3.3789999485015869,&quot;right&quot;:1.9000000953674316,&quot;top&quot;:3.369999885559082},&quot;type&quot;:0,&quot;verticalAlign&quot;:1},{&quot;horizontalAlign&quot;:0,&quot;id&quot;:&quot;2020-07-03T11:54:51&quot;,&quot;margin&quot;:{&quot;bottom&quot;:3.369999885559082,&quot;left&quot;:0.026000002399086952,&quot;right&quot;:3.3900001049041748,&quot;top&quot;:3.369999885559082},&quot;marginOverLayout&quot;:{&quot;bottom&quot;:3.369999885559082,&quot;left&quot;:0.026000002399086952,&quot;right&quot;:3.3900001049041748,&quot;top&quot;:3.369999885559082},&quot;type&quot;:0,&quot;verticalAlign&quot;:1}],&quot;type&quot;:0}"/>
  <p:tag name="KSO_WM_SLIDE_CAN_ADD_NAVIGATION" val="1"/>
</p:tagLst>
</file>

<file path=ppt/tags/tag191.xml><?xml version="1.0" encoding="utf-8"?>
<p:tagLst xmlns:p="http://schemas.openxmlformats.org/presentationml/2006/main">
  <p:tag name="KSO_WM_UNIT_TABLE_BEAUTIFY" val="smartTable{bcc55ef2-a0e2-473e-9de6-fac0ead7c0a5}"/>
</p:tagLst>
</file>

<file path=ppt/tags/tag192.xml><?xml version="1.0" encoding="utf-8"?>
<p:tagLst xmlns:p="http://schemas.openxmlformats.org/presentationml/2006/main">
  <p:tag name="KSO_WM_TEMPLATE_CATEGORY" val="custom"/>
  <p:tag name="KSO_WM_TEMPLATE_INDEX" val="20186569"/>
  <p:tag name="KSO_WM_TAG_VERSION" val="1.0"/>
  <p:tag name="KSO_WM_SLIDE_ID" val="custom20186569_7"/>
  <p:tag name="KSO_WM_SLIDE_INDEX" val="7"/>
  <p:tag name="KSO_WM_SLIDE_ITEM_CNT" val="0"/>
  <p:tag name="KSO_WM_SLIDE_LAYOUT" val="a_b_e"/>
  <p:tag name="KSO_WM_SLIDE_LAYOUT_CNT" val="1_1_1"/>
  <p:tag name="KSO_WM_SLIDE_TYPE" val="sectionTitle"/>
  <p:tag name="KSO_WM_SLIDE_SUBTYPE" val="pureTxt"/>
  <p:tag name="KSO_WM_BEAUTIFY_FLAG" val="#wm#"/>
  <p:tag name="KSO_WM_TEMPLATE_SUBCATEGORY" val="0"/>
  <p:tag name="KSO_WM_TEMPLATE_MASTER_TYPE" val="1"/>
  <p:tag name="KSO_WM_TEMPLATE_COLOR_TYPE" val="1"/>
</p:tagLst>
</file>

<file path=ppt/tags/tag193.xml><?xml version="1.0" encoding="utf-8"?>
<p:tagLst xmlns:p="http://schemas.openxmlformats.org/presentationml/2006/main">
  <p:tag name="KSO_WM_TEMPLATE_CATEGORY" val="custom"/>
  <p:tag name="KSO_WM_TEMPLATE_INDEX" val="20186569"/>
  <p:tag name="KSO_WM_TAG_VERSION" val="1.0"/>
  <p:tag name="KSO_WM_SLIDE_ID" val="custom20186569_7"/>
  <p:tag name="KSO_WM_SLIDE_INDEX" val="7"/>
  <p:tag name="KSO_WM_SLIDE_ITEM_CNT" val="0"/>
  <p:tag name="KSO_WM_SLIDE_LAYOUT" val="a_b_e"/>
  <p:tag name="KSO_WM_SLIDE_LAYOUT_CNT" val="1_1_1"/>
  <p:tag name="KSO_WM_SLIDE_TYPE" val="sectionTitle"/>
  <p:tag name="KSO_WM_SLIDE_SUBTYPE" val="pureTxt"/>
  <p:tag name="KSO_WM_BEAUTIFY_FLAG" val="#wm#"/>
  <p:tag name="KSO_WM_TEMPLATE_SUBCATEGORY" val="0"/>
  <p:tag name="KSO_WM_TEMPLATE_MASTER_TYPE" val="1"/>
  <p:tag name="KSO_WM_TEMPLATE_COLOR_TYPE" val="1"/>
</p:tagLst>
</file>

<file path=ppt/tags/tag194.xml><?xml version="1.0" encoding="utf-8"?>
<p:tagLst xmlns:p="http://schemas.openxmlformats.org/presentationml/2006/main">
  <p:tag name="KSO_WM_TEMPLATE_CATEGORY" val="custom"/>
  <p:tag name="KSO_WM_TEMPLATE_INDEX" val="20186569"/>
  <p:tag name="KSO_WM_TAG_VERSION" val="1.0"/>
  <p:tag name="KSO_WM_SLIDE_ID" val="custom20186569_1"/>
  <p:tag name="KSO_WM_SLIDE_INDEX" val="1"/>
  <p:tag name="KSO_WM_SLIDE_ITEM_CNT" val="0"/>
  <p:tag name="KSO_WM_SLIDE_LAYOUT" val="a_b"/>
  <p:tag name="KSO_WM_SLIDE_LAYOUT_CNT" val="1_3"/>
  <p:tag name="KSO_WM_SLIDE_TYPE" val="title"/>
  <p:tag name="KSO_WM_SLIDE_SUBTYPE" val="pureTxt"/>
  <p:tag name="KSO_WM_TEMPLATE_THUMBS_INDEX" val="1、5、6、7、8、10、13、15"/>
  <p:tag name="KSO_WM_BEAUTIFY_FLAG" val="#wm#"/>
  <p:tag name="KSO_WM_TEMPLATE_SUBCATEGORY" val="0"/>
  <p:tag name="KSO_WM_TEMPLATE_MASTER_TYPE" val="1"/>
  <p:tag name="KSO_WM_TEMPLATE_COLOR_TYPE" val="1"/>
  <p:tag name="KSO_WM_TEMPLATE_MASTER_THUMB_INDEX" val="12"/>
</p:tagLst>
</file>

<file path=ppt/tags/tag195.xml><?xml version="1.0" encoding="utf-8"?>
<p:tagLst xmlns:p="http://schemas.openxmlformats.org/presentationml/2006/main">
  <p:tag name="KSO_WM_TEMPLATE_CATEGORY" val="custom"/>
  <p:tag name="KSO_WM_TEMPLATE_INDEX" val="20186569"/>
  <p:tag name="KSO_WM_TAG_VERSION" val="1.0"/>
  <p:tag name="KSO_WM_SLIDE_ID" val="custom20186569_1"/>
  <p:tag name="KSO_WM_SLIDE_INDEX" val="1"/>
  <p:tag name="KSO_WM_SLIDE_ITEM_CNT" val="0"/>
  <p:tag name="KSO_WM_SLIDE_LAYOUT" val="a_b"/>
  <p:tag name="KSO_WM_SLIDE_LAYOUT_CNT" val="1_3"/>
  <p:tag name="KSO_WM_SLIDE_TYPE" val="title"/>
  <p:tag name="KSO_WM_SLIDE_SUBTYPE" val="pureTxt"/>
  <p:tag name="KSO_WM_TEMPLATE_THUMBS_INDEX" val="1、5、6、7、8、10、13、15"/>
  <p:tag name="KSO_WM_BEAUTIFY_FLAG" val="#wm#"/>
  <p:tag name="KSO_WM_TEMPLATE_SUBCATEGORY" val="0"/>
  <p:tag name="KSO_WM_TEMPLATE_MASTER_TYPE" val="1"/>
  <p:tag name="KSO_WM_TEMPLATE_COLOR_TYPE" val="1"/>
  <p:tag name="KSO_WM_TEMPLATE_MASTER_THUMB_INDEX" val="12"/>
</p:tagLst>
</file>

<file path=ppt/tags/tag196.xml><?xml version="1.0" encoding="utf-8"?>
<p:tagLst xmlns:p="http://schemas.openxmlformats.org/presentationml/2006/main">
  <p:tag name="KSO_WM_TEMPLATE_CATEGORY" val="custom"/>
  <p:tag name="KSO_WM_TEMPLATE_INDEX" val="20186569"/>
  <p:tag name="KSO_WM_TAG_VERSION" val="1.0"/>
  <p:tag name="KSO_WM_SLIDE_ID" val="custom20186569_1"/>
  <p:tag name="KSO_WM_SLIDE_INDEX" val="1"/>
  <p:tag name="KSO_WM_SLIDE_ITEM_CNT" val="0"/>
  <p:tag name="KSO_WM_SLIDE_LAYOUT" val="a_b"/>
  <p:tag name="KSO_WM_SLIDE_LAYOUT_CNT" val="1_3"/>
  <p:tag name="KSO_WM_SLIDE_TYPE" val="title"/>
  <p:tag name="KSO_WM_SLIDE_SUBTYPE" val="pureTxt"/>
  <p:tag name="KSO_WM_TEMPLATE_THUMBS_INDEX" val="1、5、6、7、8、10、13、15"/>
  <p:tag name="KSO_WM_BEAUTIFY_FLAG" val="#wm#"/>
  <p:tag name="KSO_WM_TEMPLATE_SUBCATEGORY" val="0"/>
  <p:tag name="KSO_WM_TEMPLATE_MASTER_TYPE" val="1"/>
  <p:tag name="KSO_WM_TEMPLATE_COLOR_TYPE" val="1"/>
  <p:tag name="KSO_WM_TEMPLATE_MASTER_THUMB_INDEX" val="12"/>
</p:tagLst>
</file>

<file path=ppt/tags/tag197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请尽量言简意赅的阐述观点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diagram20208646_1*f*2"/>
  <p:tag name="KSO_WM_TEMPLATE_CATEGORY" val="diagram"/>
  <p:tag name="KSO_WM_TEMPLATE_INDEX" val="20208646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44"/>
  <p:tag name="KSO_WM_UNIT_SHOW_EDIT_AREA_INDICATION" val="1"/>
  <p:tag name="KSO_WM_CHIP_GROUPID" val="5e6b05596848fb12bee65ac8"/>
  <p:tag name="KSO_WM_CHIP_XID" val="5e6b05596848fb12bee65aca"/>
  <p:tag name="KSO_WM_UNIT_DEC_AREA_ID" val="a04d2873e7db474b93d71d056561c7b1"/>
  <p:tag name="KSO_WM_ASSEMBLE_CHIP_INDEX" val="a39ba31860054209900d52a56157c731"/>
  <p:tag name="KSO_WM_UNIT_TEXT_FILL_FORE_SCHEMECOLOR_INDEX_BRIGHTNESS" val="0.25"/>
  <p:tag name="KSO_WM_UNIT_TEXT_FILL_FORE_SCHEMECOLOR_INDEX" val="13"/>
  <p:tag name="KSO_WM_UNIT_TEXT_FILL_TYPE" val="1"/>
  <p:tag name="KSO_WM_TEMPLATE_ASSEMBLE_XID" val="5ef55495ea5a3ac527a18a3c"/>
  <p:tag name="KSO_WM_TEMPLATE_ASSEMBLE_GROUPID" val="5ef55495ea5a3ac527a18a3c"/>
  <p:tag name="KSO_WM_UNIT_SMARTLAYOUT_COMPRESS_INFO" val="{&#10;    &quot;id&quot;: &quot;2020-06-26T09:51:17&quot;,&#10;    &quot;max&quot;: 3.1253357605010024e-05,&#10;    &quot;parentMax&quot;: {&#10;        &quot;max&quot;: 0,&#10;        &quot;parentMax&quot;: {&#10;            &quot;max&quot;: 0.22110198974610284&#10;        }&#10;    },&#10;    &quot;topChanged&quot;: 3.1253357605010024e-05&#10;}&#10;"/>
</p:tagLst>
</file>

<file path=ppt/tags/tag198.xml><?xml version="1.0" encoding="utf-8"?>
<p:tagLst xmlns:p="http://schemas.openxmlformats.org/presentationml/2006/main">
  <p:tag name="KSO_WM_UNIT_PLACING_PICTURE_USER_VIEWPORT" val="{&quot;height&quot;:1649,&quot;width&quot;:6056}"/>
</p:tagLst>
</file>

<file path=ppt/tags/tag199.xml><?xml version="1.0" encoding="utf-8"?>
<p:tagLst xmlns:p="http://schemas.openxmlformats.org/presentationml/2006/main">
  <p:tag name="KSO_WM_TEMPLATE_CATEGORY" val="custom"/>
  <p:tag name="KSO_WM_TEMPLATE_INDEX" val="20186569"/>
  <p:tag name="KSO_WM_TAG_VERSION" val="1.0"/>
  <p:tag name="KSO_WM_SLIDE_ID" val="custom20186569_1"/>
  <p:tag name="KSO_WM_SLIDE_INDEX" val="1"/>
  <p:tag name="KSO_WM_SLIDE_ITEM_CNT" val="0"/>
  <p:tag name="KSO_WM_SLIDE_LAYOUT" val="a_b"/>
  <p:tag name="KSO_WM_SLIDE_LAYOUT_CNT" val="1_3"/>
  <p:tag name="KSO_WM_SLIDE_TYPE" val="title"/>
  <p:tag name="KSO_WM_SLIDE_SUBTYPE" val="pureTxt"/>
  <p:tag name="KSO_WM_TEMPLATE_THUMBS_INDEX" val="1、5、6、7、8、10、13、15"/>
  <p:tag name="KSO_WM_BEAUTIFY_FLAG" val="#wm#"/>
  <p:tag name="KSO_WM_TEMPLATE_SUBCATEGORY" val="0"/>
  <p:tag name="KSO_WM_TEMPLATE_MASTER_TYPE" val="1"/>
  <p:tag name="KSO_WM_TEMPLATE_COLOR_TYPE" val="1"/>
  <p:tag name="KSO_WM_TEMPLATE_MASTER_THUMB_INDEX" val="12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1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1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2_Office 主题​​">
  <a:themeElements>
    <a:clrScheme name="自定义 1">
      <a:dk1>
        <a:srgbClr val="000000"/>
      </a:dk1>
      <a:lt1>
        <a:srgbClr val="FFFFFF"/>
      </a:lt1>
      <a:dk2>
        <a:srgbClr val="F2F2F2"/>
      </a:dk2>
      <a:lt2>
        <a:srgbClr val="FFFFFF"/>
      </a:lt2>
      <a:accent1>
        <a:srgbClr val="D05056"/>
      </a:accent1>
      <a:accent2>
        <a:srgbClr val="C1466E"/>
      </a:accent2>
      <a:accent3>
        <a:srgbClr val="B64785"/>
      </a:accent3>
      <a:accent4>
        <a:srgbClr val="AA489C"/>
      </a:accent4>
      <a:accent5>
        <a:srgbClr val="9B4DB3"/>
      </a:accent5>
      <a:accent6>
        <a:srgbClr val="8750CB"/>
      </a:accent6>
      <a:hlink>
        <a:srgbClr val="658BD5"/>
      </a:hlink>
      <a:folHlink>
        <a:srgbClr val="9F69A3"/>
      </a:folHlink>
    </a:clrScheme>
    <a:fontScheme name="标准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1">
    <a:dk1>
      <a:srgbClr val="000000"/>
    </a:dk1>
    <a:lt1>
      <a:srgbClr val="FFFFFF"/>
    </a:lt1>
    <a:dk2>
      <a:srgbClr val="F2F2F2"/>
    </a:dk2>
    <a:lt2>
      <a:srgbClr val="FFFFFF"/>
    </a:lt2>
    <a:accent1>
      <a:srgbClr val="D05056"/>
    </a:accent1>
    <a:accent2>
      <a:srgbClr val="C1466E"/>
    </a:accent2>
    <a:accent3>
      <a:srgbClr val="B64785"/>
    </a:accent3>
    <a:accent4>
      <a:srgbClr val="AA489C"/>
    </a:accent4>
    <a:accent5>
      <a:srgbClr val="9B4DB3"/>
    </a:accent5>
    <a:accent6>
      <a:srgbClr val="8750CB"/>
    </a:accent6>
    <a:hlink>
      <a:srgbClr val="658BD5"/>
    </a:hlink>
    <a:folHlink>
      <a:srgbClr val="9F69A3"/>
    </a:folHlink>
  </a:clrScheme>
</a:themeOverride>
</file>

<file path=ppt/theme/themeOverride2.xml><?xml version="1.0" encoding="utf-8"?>
<a:themeOverride xmlns:a="http://schemas.openxmlformats.org/drawingml/2006/main">
  <a:clrScheme name="自定义 1">
    <a:dk1>
      <a:srgbClr val="000000"/>
    </a:dk1>
    <a:lt1>
      <a:srgbClr val="FFFFFF"/>
    </a:lt1>
    <a:dk2>
      <a:srgbClr val="F2F2F2"/>
    </a:dk2>
    <a:lt2>
      <a:srgbClr val="FFFFFF"/>
    </a:lt2>
    <a:accent1>
      <a:srgbClr val="D05056"/>
    </a:accent1>
    <a:accent2>
      <a:srgbClr val="C1466E"/>
    </a:accent2>
    <a:accent3>
      <a:srgbClr val="B64785"/>
    </a:accent3>
    <a:accent4>
      <a:srgbClr val="AA489C"/>
    </a:accent4>
    <a:accent5>
      <a:srgbClr val="9B4DB3"/>
    </a:accent5>
    <a:accent6>
      <a:srgbClr val="8750CB"/>
    </a:accent6>
    <a:hlink>
      <a:srgbClr val="658BD5"/>
    </a:hlink>
    <a:folHlink>
      <a:srgbClr val="9F69A3"/>
    </a:folHlink>
  </a:clrScheme>
</a:themeOverride>
</file>

<file path=ppt/theme/themeOverride3.xml><?xml version="1.0" encoding="utf-8"?>
<a:themeOverride xmlns:a="http://schemas.openxmlformats.org/drawingml/2006/main">
  <a:clrScheme name="自定义 1">
    <a:dk1>
      <a:srgbClr val="000000"/>
    </a:dk1>
    <a:lt1>
      <a:srgbClr val="FFFFFF"/>
    </a:lt1>
    <a:dk2>
      <a:srgbClr val="F2F2F2"/>
    </a:dk2>
    <a:lt2>
      <a:srgbClr val="FFFFFF"/>
    </a:lt2>
    <a:accent1>
      <a:srgbClr val="D05056"/>
    </a:accent1>
    <a:accent2>
      <a:srgbClr val="C1466E"/>
    </a:accent2>
    <a:accent3>
      <a:srgbClr val="B64785"/>
    </a:accent3>
    <a:accent4>
      <a:srgbClr val="AA489C"/>
    </a:accent4>
    <a:accent5>
      <a:srgbClr val="9B4DB3"/>
    </a:accent5>
    <a:accent6>
      <a:srgbClr val="8750CB"/>
    </a:accent6>
    <a:hlink>
      <a:srgbClr val="658BD5"/>
    </a:hlink>
    <a:folHlink>
      <a:srgbClr val="9F69A3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自定义 1">
    <a:dk1>
      <a:srgbClr val="000000"/>
    </a:dk1>
    <a:lt1>
      <a:srgbClr val="FFFFFF"/>
    </a:lt1>
    <a:dk2>
      <a:srgbClr val="F2F2F2"/>
    </a:dk2>
    <a:lt2>
      <a:srgbClr val="FFFFFF"/>
    </a:lt2>
    <a:accent1>
      <a:srgbClr val="D05056"/>
    </a:accent1>
    <a:accent2>
      <a:srgbClr val="C1466E"/>
    </a:accent2>
    <a:accent3>
      <a:srgbClr val="B64785"/>
    </a:accent3>
    <a:accent4>
      <a:srgbClr val="AA489C"/>
    </a:accent4>
    <a:accent5>
      <a:srgbClr val="9B4DB3"/>
    </a:accent5>
    <a:accent6>
      <a:srgbClr val="8750CB"/>
    </a:accent6>
    <a:hlink>
      <a:srgbClr val="658BD5"/>
    </a:hlink>
    <a:folHlink>
      <a:srgbClr val="9F69A3"/>
    </a:folHlink>
  </a:clrScheme>
</a:themeOverride>
</file>

<file path=ppt/theme/themeOverride6.xml><?xml version="1.0" encoding="utf-8"?>
<a:themeOverride xmlns:a="http://schemas.openxmlformats.org/drawingml/2006/main">
  <a:clrScheme name="自定义 1">
    <a:dk1>
      <a:srgbClr val="000000"/>
    </a:dk1>
    <a:lt1>
      <a:srgbClr val="FFFFFF"/>
    </a:lt1>
    <a:dk2>
      <a:srgbClr val="F2F2F2"/>
    </a:dk2>
    <a:lt2>
      <a:srgbClr val="FFFFFF"/>
    </a:lt2>
    <a:accent1>
      <a:srgbClr val="D05056"/>
    </a:accent1>
    <a:accent2>
      <a:srgbClr val="C1466E"/>
    </a:accent2>
    <a:accent3>
      <a:srgbClr val="B64785"/>
    </a:accent3>
    <a:accent4>
      <a:srgbClr val="AA489C"/>
    </a:accent4>
    <a:accent5>
      <a:srgbClr val="9B4DB3"/>
    </a:accent5>
    <a:accent6>
      <a:srgbClr val="8750CB"/>
    </a:accent6>
    <a:hlink>
      <a:srgbClr val="658BD5"/>
    </a:hlink>
    <a:folHlink>
      <a:srgbClr val="9F69A3"/>
    </a:folHlink>
  </a:clrScheme>
</a:themeOverride>
</file>

<file path=ppt/theme/themeOverride7.xml><?xml version="1.0" encoding="utf-8"?>
<a:themeOverride xmlns:a="http://schemas.openxmlformats.org/drawingml/2006/main">
  <a:clrScheme name="自定义 1">
    <a:dk1>
      <a:srgbClr val="000000"/>
    </a:dk1>
    <a:lt1>
      <a:srgbClr val="FFFFFF"/>
    </a:lt1>
    <a:dk2>
      <a:srgbClr val="F2F2F2"/>
    </a:dk2>
    <a:lt2>
      <a:srgbClr val="FFFFFF"/>
    </a:lt2>
    <a:accent1>
      <a:srgbClr val="D05056"/>
    </a:accent1>
    <a:accent2>
      <a:srgbClr val="C1466E"/>
    </a:accent2>
    <a:accent3>
      <a:srgbClr val="B64785"/>
    </a:accent3>
    <a:accent4>
      <a:srgbClr val="AA489C"/>
    </a:accent4>
    <a:accent5>
      <a:srgbClr val="9B4DB3"/>
    </a:accent5>
    <a:accent6>
      <a:srgbClr val="8750CB"/>
    </a:accent6>
    <a:hlink>
      <a:srgbClr val="658BD5"/>
    </a:hlink>
    <a:folHlink>
      <a:srgbClr val="9F69A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2802</Words>
  <Application>WPS 演示</Application>
  <PresentationFormat>宽屏</PresentationFormat>
  <Paragraphs>382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汉仪旗黑-85S</vt:lpstr>
      <vt:lpstr>黑体</vt:lpstr>
      <vt:lpstr>Wingdings</vt:lpstr>
      <vt:lpstr>华文细黑</vt:lpstr>
      <vt:lpstr>Segoe UI</vt:lpstr>
      <vt:lpstr>华文中宋</vt:lpstr>
      <vt:lpstr>Arial Unicode MS</vt:lpstr>
      <vt:lpstr>Calibri</vt:lpstr>
      <vt:lpstr>2_Office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王振宇</cp:lastModifiedBy>
  <cp:revision>313</cp:revision>
  <dcterms:created xsi:type="dcterms:W3CDTF">2020-07-02T03:49:00Z</dcterms:created>
  <dcterms:modified xsi:type="dcterms:W3CDTF">2020-08-27T02:46:38Z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